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notesMasterIdLst>
    <p:notesMasterId r:id="rId25"/>
  </p:notesMasterIdLst>
  <p:handoutMasterIdLst>
    <p:handoutMasterId r:id="rId26"/>
  </p:handoutMasterIdLst>
  <p:sldIdLst>
    <p:sldId id="259" r:id="rId2"/>
    <p:sldId id="260" r:id="rId3"/>
    <p:sldId id="283" r:id="rId4"/>
    <p:sldId id="285" r:id="rId5"/>
    <p:sldId id="284" r:id="rId6"/>
    <p:sldId id="291" r:id="rId7"/>
    <p:sldId id="286" r:id="rId8"/>
    <p:sldId id="287" r:id="rId9"/>
    <p:sldId id="288" r:id="rId10"/>
    <p:sldId id="289" r:id="rId11"/>
    <p:sldId id="290" r:id="rId12"/>
    <p:sldId id="304" r:id="rId13"/>
    <p:sldId id="305" r:id="rId14"/>
    <p:sldId id="306" r:id="rId15"/>
    <p:sldId id="307" r:id="rId16"/>
    <p:sldId id="308" r:id="rId17"/>
    <p:sldId id="292" r:id="rId18"/>
    <p:sldId id="293" r:id="rId19"/>
    <p:sldId id="303" r:id="rId20"/>
    <p:sldId id="296" r:id="rId21"/>
    <p:sldId id="299" r:id="rId22"/>
    <p:sldId id="300" r:id="rId23"/>
    <p:sldId id="282" r:id="rId2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1D8"/>
    <a:srgbClr val="3F6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4" autoAdjust="0"/>
    <p:restoredTop sz="94660"/>
  </p:normalViewPr>
  <p:slideViewPr>
    <p:cSldViewPr snapToGrid="0">
      <p:cViewPr varScale="1">
        <p:scale>
          <a:sx n="88" d="100"/>
          <a:sy n="88" d="100"/>
        </p:scale>
        <p:origin x="110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49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4DC54D-09C3-4692-A442-A5763BCE77D1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0EFA586-47BF-4977-BEC6-8DC37B02E198}">
      <dgm:prSet phldrT="[文本]" custT="1"/>
      <dgm:spPr/>
      <dgm:t>
        <a:bodyPr/>
        <a:lstStyle/>
        <a:p>
          <a:r>
            <a:rPr lang="en-US" alt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destinationsV1.jpg</a:t>
          </a:r>
          <a:endParaRPr lang="zh-CN" altLang="en-US" sz="11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6AB24DC-CB20-4243-8CAC-F54648D88267}" type="parTrans" cxnId="{38B5166A-BA78-4CC9-AC4F-17A69639CE9E}">
      <dgm:prSet/>
      <dgm:spPr/>
      <dgm:t>
        <a:bodyPr/>
        <a:lstStyle/>
        <a:p>
          <a:endParaRPr lang="zh-CN" altLang="en-US"/>
        </a:p>
      </dgm:t>
    </dgm:pt>
    <dgm:pt modelId="{D32B8B2D-B627-44B4-AB4E-9A1646D6EDAF}" type="sibTrans" cxnId="{38B5166A-BA78-4CC9-AC4F-17A69639CE9E}">
      <dgm:prSet/>
      <dgm:spPr/>
      <dgm:t>
        <a:bodyPr/>
        <a:lstStyle/>
        <a:p>
          <a:endParaRPr lang="zh-CN" altLang="en-US"/>
        </a:p>
      </dgm:t>
    </dgm:pt>
    <dgm:pt modelId="{2420C562-0FEF-499B-85AC-01B3BF531EB4}">
      <dgm:prSet phldrT="[文本]" custT="1"/>
      <dgm:spPr/>
      <dgm:t>
        <a:bodyPr/>
        <a:lstStyle/>
        <a:p>
          <a:r>
            <a:rPr lang="en-US" alt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sourceV1_2.jpg</a:t>
          </a:r>
          <a:endParaRPr lang="zh-CN" altLang="en-US" sz="11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F2AD3A4-E9A6-41EC-8606-F950D4706379}" type="parTrans" cxnId="{0A43D636-7D8C-48F5-9438-7AD7B15E9FAF}">
      <dgm:prSet/>
      <dgm:spPr/>
      <dgm:t>
        <a:bodyPr/>
        <a:lstStyle/>
        <a:p>
          <a:endParaRPr lang="zh-CN" altLang="en-US"/>
        </a:p>
      </dgm:t>
    </dgm:pt>
    <dgm:pt modelId="{889CFC26-F9D7-47BF-99B3-62BD9C69E6F4}" type="sibTrans" cxnId="{0A43D636-7D8C-48F5-9438-7AD7B15E9FAF}">
      <dgm:prSet/>
      <dgm:spPr/>
      <dgm:t>
        <a:bodyPr/>
        <a:lstStyle/>
        <a:p>
          <a:endParaRPr lang="zh-CN" altLang="en-US"/>
        </a:p>
      </dgm:t>
    </dgm:pt>
    <dgm:pt modelId="{A3502EE4-8F89-49BB-BFED-BC3203AF252A}" type="pres">
      <dgm:prSet presAssocID="{0E4DC54D-09C3-4692-A442-A5763BCE77D1}" presName="Name0" presStyleCnt="0">
        <dgm:presLayoutVars>
          <dgm:chMax/>
          <dgm:chPref/>
          <dgm:dir/>
          <dgm:animLvl val="lvl"/>
        </dgm:presLayoutVars>
      </dgm:prSet>
      <dgm:spPr/>
    </dgm:pt>
    <dgm:pt modelId="{41D02978-BA58-499B-B158-2383DD76DA1D}" type="pres">
      <dgm:prSet presAssocID="{90EFA586-47BF-4977-BEC6-8DC37B02E198}" presName="composite" presStyleCnt="0"/>
      <dgm:spPr/>
    </dgm:pt>
    <dgm:pt modelId="{B51D02CE-1CC4-4BEC-938C-777EFFF6EAAD}" type="pres">
      <dgm:prSet presAssocID="{90EFA586-47BF-4977-BEC6-8DC37B02E198}" presName="ParentAccentShape" presStyleLbl="trBgShp" presStyleIdx="0" presStyleCnt="2"/>
      <dgm:spPr/>
    </dgm:pt>
    <dgm:pt modelId="{3E159FA5-5140-4E26-9632-4911A9B18063}" type="pres">
      <dgm:prSet presAssocID="{90EFA586-47BF-4977-BEC6-8DC37B02E198}" presName="ParentText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369368DF-97E7-4CFE-BAB2-3C22A33AA16C}" type="pres">
      <dgm:prSet presAssocID="{90EFA586-47BF-4977-BEC6-8DC37B02E198}" presName="ChildText" presStyleLbl="revTx" presStyleIdx="1" presStyleCnt="4">
        <dgm:presLayoutVars>
          <dgm:chMax val="0"/>
          <dgm:chPref val="0"/>
        </dgm:presLayoutVars>
      </dgm:prSet>
      <dgm:spPr/>
    </dgm:pt>
    <dgm:pt modelId="{95BF76A6-1A35-4050-8A4D-7B3C44F43D45}" type="pres">
      <dgm:prSet presAssocID="{90EFA586-47BF-4977-BEC6-8DC37B02E198}" presName="ChildAccentShape" presStyleLbl="trBgShp" presStyleIdx="0" presStyleCnt="2"/>
      <dgm:spPr/>
    </dgm:pt>
    <dgm:pt modelId="{A8DF253E-6F00-49CD-97EC-117BC4BF3949}" type="pres">
      <dgm:prSet presAssocID="{90EFA586-47BF-4977-BEC6-8DC37B02E198}" presName="Image" presStyleLbl="alignImgPlace1" presStyleIdx="0" presStyleCnt="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234F3385-370E-45C8-8EFD-CE3DA227F8A5}" type="pres">
      <dgm:prSet presAssocID="{D32B8B2D-B627-44B4-AB4E-9A1646D6EDAF}" presName="sibTrans" presStyleCnt="0"/>
      <dgm:spPr/>
    </dgm:pt>
    <dgm:pt modelId="{32CF3C31-A0A3-4BF7-9A37-C5DD4CF39A4E}" type="pres">
      <dgm:prSet presAssocID="{2420C562-0FEF-499B-85AC-01B3BF531EB4}" presName="composite" presStyleCnt="0"/>
      <dgm:spPr/>
    </dgm:pt>
    <dgm:pt modelId="{2F158B38-9605-4317-9895-2768E5D46207}" type="pres">
      <dgm:prSet presAssocID="{2420C562-0FEF-499B-85AC-01B3BF531EB4}" presName="ParentAccentShape" presStyleLbl="trBgShp" presStyleIdx="1" presStyleCnt="2"/>
      <dgm:spPr/>
    </dgm:pt>
    <dgm:pt modelId="{162780E6-26F9-43EA-BAD3-E6D751D3E9B4}" type="pres">
      <dgm:prSet presAssocID="{2420C562-0FEF-499B-85AC-01B3BF531EB4}" presName="ParentText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176C4D71-60A2-4D2E-94D8-1DED2516CF93}" type="pres">
      <dgm:prSet presAssocID="{2420C562-0FEF-499B-85AC-01B3BF531EB4}" presName="ChildText" presStyleLbl="revTx" presStyleIdx="3" presStyleCnt="4">
        <dgm:presLayoutVars>
          <dgm:chMax val="0"/>
          <dgm:chPref val="0"/>
        </dgm:presLayoutVars>
      </dgm:prSet>
      <dgm:spPr/>
    </dgm:pt>
    <dgm:pt modelId="{1CF81AEC-5F88-4348-A832-768173E29DC4}" type="pres">
      <dgm:prSet presAssocID="{2420C562-0FEF-499B-85AC-01B3BF531EB4}" presName="ChildAccentShape" presStyleLbl="trBgShp" presStyleIdx="1" presStyleCnt="2"/>
      <dgm:spPr/>
    </dgm:pt>
    <dgm:pt modelId="{9EDB1D38-5C60-41E4-BA01-E6D367D2AE26}" type="pres">
      <dgm:prSet presAssocID="{2420C562-0FEF-499B-85AC-01B3BF531EB4}" presName="Image" presStyleLbl="alignImgPlace1" presStyleIdx="1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</dgm:ptLst>
  <dgm:cxnLst>
    <dgm:cxn modelId="{BB540FD3-FF68-44FA-9476-EB6459B132F7}" type="presOf" srcId="{90EFA586-47BF-4977-BEC6-8DC37B02E198}" destId="{3E159FA5-5140-4E26-9632-4911A9B18063}" srcOrd="0" destOrd="0" presId="urn:microsoft.com/office/officeart/2009/3/layout/SnapshotPictureList"/>
    <dgm:cxn modelId="{F24B48D3-C3C2-4D73-BE85-CB6641E89375}" type="presOf" srcId="{2420C562-0FEF-499B-85AC-01B3BF531EB4}" destId="{162780E6-26F9-43EA-BAD3-E6D751D3E9B4}" srcOrd="0" destOrd="0" presId="urn:microsoft.com/office/officeart/2009/3/layout/SnapshotPictureList"/>
    <dgm:cxn modelId="{38B5166A-BA78-4CC9-AC4F-17A69639CE9E}" srcId="{0E4DC54D-09C3-4692-A442-A5763BCE77D1}" destId="{90EFA586-47BF-4977-BEC6-8DC37B02E198}" srcOrd="0" destOrd="0" parTransId="{56AB24DC-CB20-4243-8CAC-F54648D88267}" sibTransId="{D32B8B2D-B627-44B4-AB4E-9A1646D6EDAF}"/>
    <dgm:cxn modelId="{0A43D636-7D8C-48F5-9438-7AD7B15E9FAF}" srcId="{0E4DC54D-09C3-4692-A442-A5763BCE77D1}" destId="{2420C562-0FEF-499B-85AC-01B3BF531EB4}" srcOrd="1" destOrd="0" parTransId="{3F2AD3A4-E9A6-41EC-8606-F950D4706379}" sibTransId="{889CFC26-F9D7-47BF-99B3-62BD9C69E6F4}"/>
    <dgm:cxn modelId="{72D6B470-F2B6-4F97-951B-EC8D7EF20D7A}" type="presOf" srcId="{0E4DC54D-09C3-4692-A442-A5763BCE77D1}" destId="{A3502EE4-8F89-49BB-BFED-BC3203AF252A}" srcOrd="0" destOrd="0" presId="urn:microsoft.com/office/officeart/2009/3/layout/SnapshotPictureList"/>
    <dgm:cxn modelId="{05C01F0E-1619-4B2B-9062-7731A64E3EC9}" type="presParOf" srcId="{A3502EE4-8F89-49BB-BFED-BC3203AF252A}" destId="{41D02978-BA58-499B-B158-2383DD76DA1D}" srcOrd="0" destOrd="0" presId="urn:microsoft.com/office/officeart/2009/3/layout/SnapshotPictureList"/>
    <dgm:cxn modelId="{20825339-1E7B-4EB6-8B8F-22405CD28703}" type="presParOf" srcId="{41D02978-BA58-499B-B158-2383DD76DA1D}" destId="{B51D02CE-1CC4-4BEC-938C-777EFFF6EAAD}" srcOrd="0" destOrd="0" presId="urn:microsoft.com/office/officeart/2009/3/layout/SnapshotPictureList"/>
    <dgm:cxn modelId="{3496DBCA-1CD8-461C-8754-6B698946A071}" type="presParOf" srcId="{41D02978-BA58-499B-B158-2383DD76DA1D}" destId="{3E159FA5-5140-4E26-9632-4911A9B18063}" srcOrd="1" destOrd="0" presId="urn:microsoft.com/office/officeart/2009/3/layout/SnapshotPictureList"/>
    <dgm:cxn modelId="{C106362D-4217-497B-A06E-644E13DED5BE}" type="presParOf" srcId="{41D02978-BA58-499B-B158-2383DD76DA1D}" destId="{369368DF-97E7-4CFE-BAB2-3C22A33AA16C}" srcOrd="2" destOrd="0" presId="urn:microsoft.com/office/officeart/2009/3/layout/SnapshotPictureList"/>
    <dgm:cxn modelId="{7B58B606-54C7-47ED-AA53-51C863BFBB5E}" type="presParOf" srcId="{41D02978-BA58-499B-B158-2383DD76DA1D}" destId="{95BF76A6-1A35-4050-8A4D-7B3C44F43D45}" srcOrd="3" destOrd="0" presId="urn:microsoft.com/office/officeart/2009/3/layout/SnapshotPictureList"/>
    <dgm:cxn modelId="{F925ACAE-F4C5-4F5F-A242-32A0922EF1CD}" type="presParOf" srcId="{41D02978-BA58-499B-B158-2383DD76DA1D}" destId="{A8DF253E-6F00-49CD-97EC-117BC4BF3949}" srcOrd="4" destOrd="0" presId="urn:microsoft.com/office/officeart/2009/3/layout/SnapshotPictureList"/>
    <dgm:cxn modelId="{86FB022D-2A81-4CA1-9FE9-13775D621AAF}" type="presParOf" srcId="{A3502EE4-8F89-49BB-BFED-BC3203AF252A}" destId="{234F3385-370E-45C8-8EFD-CE3DA227F8A5}" srcOrd="1" destOrd="0" presId="urn:microsoft.com/office/officeart/2009/3/layout/SnapshotPictureList"/>
    <dgm:cxn modelId="{1597ACD3-717B-434A-957F-088007B0FC26}" type="presParOf" srcId="{A3502EE4-8F89-49BB-BFED-BC3203AF252A}" destId="{32CF3C31-A0A3-4BF7-9A37-C5DD4CF39A4E}" srcOrd="2" destOrd="0" presId="urn:microsoft.com/office/officeart/2009/3/layout/SnapshotPictureList"/>
    <dgm:cxn modelId="{33A7C636-9CD8-49F5-81E5-4FB4117DE124}" type="presParOf" srcId="{32CF3C31-A0A3-4BF7-9A37-C5DD4CF39A4E}" destId="{2F158B38-9605-4317-9895-2768E5D46207}" srcOrd="0" destOrd="0" presId="urn:microsoft.com/office/officeart/2009/3/layout/SnapshotPictureList"/>
    <dgm:cxn modelId="{E20C76E9-6B7D-4A6C-AF0A-A1A6D77D45FC}" type="presParOf" srcId="{32CF3C31-A0A3-4BF7-9A37-C5DD4CF39A4E}" destId="{162780E6-26F9-43EA-BAD3-E6D751D3E9B4}" srcOrd="1" destOrd="0" presId="urn:microsoft.com/office/officeart/2009/3/layout/SnapshotPictureList"/>
    <dgm:cxn modelId="{78A7DF93-CDD9-4412-82C6-79DD388C905C}" type="presParOf" srcId="{32CF3C31-A0A3-4BF7-9A37-C5DD4CF39A4E}" destId="{176C4D71-60A2-4D2E-94D8-1DED2516CF93}" srcOrd="2" destOrd="0" presId="urn:microsoft.com/office/officeart/2009/3/layout/SnapshotPictureList"/>
    <dgm:cxn modelId="{3139E0E3-A5AE-483D-802B-38B549B98CA7}" type="presParOf" srcId="{32CF3C31-A0A3-4BF7-9A37-C5DD4CF39A4E}" destId="{1CF81AEC-5F88-4348-A832-768173E29DC4}" srcOrd="3" destOrd="0" presId="urn:microsoft.com/office/officeart/2009/3/layout/SnapshotPictureList"/>
    <dgm:cxn modelId="{74F7BAA2-6CE0-44A3-8334-CE574BBD987C}" type="presParOf" srcId="{32CF3C31-A0A3-4BF7-9A37-C5DD4CF39A4E}" destId="{9EDB1D38-5C60-41E4-BA01-E6D367D2AE26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E4DC54D-09C3-4692-A442-A5763BCE77D1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0EFA586-47BF-4977-BEC6-8DC37B02E198}">
      <dgm:prSet phldrT="[文本]" custT="1"/>
      <dgm:spPr/>
      <dgm:t>
        <a:bodyPr/>
        <a:lstStyle/>
        <a:p>
          <a:r>
            <a:rPr lang="en-US" alt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destinationsV3.jpg</a:t>
          </a:r>
          <a:endParaRPr lang="zh-CN" altLang="en-US" sz="11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6AB24DC-CB20-4243-8CAC-F54648D88267}" type="parTrans" cxnId="{38B5166A-BA78-4CC9-AC4F-17A69639CE9E}">
      <dgm:prSet/>
      <dgm:spPr/>
      <dgm:t>
        <a:bodyPr/>
        <a:lstStyle/>
        <a:p>
          <a:endParaRPr lang="zh-CN" altLang="en-US"/>
        </a:p>
      </dgm:t>
    </dgm:pt>
    <dgm:pt modelId="{D32B8B2D-B627-44B4-AB4E-9A1646D6EDAF}" type="sibTrans" cxnId="{38B5166A-BA78-4CC9-AC4F-17A69639CE9E}">
      <dgm:prSet/>
      <dgm:spPr/>
      <dgm:t>
        <a:bodyPr/>
        <a:lstStyle/>
        <a:p>
          <a:endParaRPr lang="zh-CN" altLang="en-US"/>
        </a:p>
      </dgm:t>
    </dgm:pt>
    <dgm:pt modelId="{2420C562-0FEF-499B-85AC-01B3BF531EB4}">
      <dgm:prSet phldrT="[文本]" custT="1"/>
      <dgm:spPr/>
      <dgm:t>
        <a:bodyPr/>
        <a:lstStyle/>
        <a:p>
          <a:r>
            <a:rPr lang="en-US" alt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sourceV4.jpg</a:t>
          </a:r>
          <a:endParaRPr lang="zh-CN" altLang="en-US" sz="11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F2AD3A4-E9A6-41EC-8606-F950D4706379}" type="parTrans" cxnId="{0A43D636-7D8C-48F5-9438-7AD7B15E9FAF}">
      <dgm:prSet/>
      <dgm:spPr/>
      <dgm:t>
        <a:bodyPr/>
        <a:lstStyle/>
        <a:p>
          <a:endParaRPr lang="zh-CN" altLang="en-US"/>
        </a:p>
      </dgm:t>
    </dgm:pt>
    <dgm:pt modelId="{889CFC26-F9D7-47BF-99B3-62BD9C69E6F4}" type="sibTrans" cxnId="{0A43D636-7D8C-48F5-9438-7AD7B15E9FAF}">
      <dgm:prSet/>
      <dgm:spPr/>
      <dgm:t>
        <a:bodyPr/>
        <a:lstStyle/>
        <a:p>
          <a:endParaRPr lang="zh-CN" altLang="en-US"/>
        </a:p>
      </dgm:t>
    </dgm:pt>
    <dgm:pt modelId="{A3502EE4-8F89-49BB-BFED-BC3203AF252A}" type="pres">
      <dgm:prSet presAssocID="{0E4DC54D-09C3-4692-A442-A5763BCE77D1}" presName="Name0" presStyleCnt="0">
        <dgm:presLayoutVars>
          <dgm:chMax/>
          <dgm:chPref/>
          <dgm:dir/>
          <dgm:animLvl val="lvl"/>
        </dgm:presLayoutVars>
      </dgm:prSet>
      <dgm:spPr/>
    </dgm:pt>
    <dgm:pt modelId="{41D02978-BA58-499B-B158-2383DD76DA1D}" type="pres">
      <dgm:prSet presAssocID="{90EFA586-47BF-4977-BEC6-8DC37B02E198}" presName="composite" presStyleCnt="0"/>
      <dgm:spPr/>
    </dgm:pt>
    <dgm:pt modelId="{B51D02CE-1CC4-4BEC-938C-777EFFF6EAAD}" type="pres">
      <dgm:prSet presAssocID="{90EFA586-47BF-4977-BEC6-8DC37B02E198}" presName="ParentAccentShape" presStyleLbl="trBgShp" presStyleIdx="0" presStyleCnt="2"/>
      <dgm:spPr/>
    </dgm:pt>
    <dgm:pt modelId="{3E159FA5-5140-4E26-9632-4911A9B18063}" type="pres">
      <dgm:prSet presAssocID="{90EFA586-47BF-4977-BEC6-8DC37B02E198}" presName="ParentText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369368DF-97E7-4CFE-BAB2-3C22A33AA16C}" type="pres">
      <dgm:prSet presAssocID="{90EFA586-47BF-4977-BEC6-8DC37B02E198}" presName="ChildText" presStyleLbl="revTx" presStyleIdx="1" presStyleCnt="4">
        <dgm:presLayoutVars>
          <dgm:chMax val="0"/>
          <dgm:chPref val="0"/>
        </dgm:presLayoutVars>
      </dgm:prSet>
      <dgm:spPr/>
    </dgm:pt>
    <dgm:pt modelId="{95BF76A6-1A35-4050-8A4D-7B3C44F43D45}" type="pres">
      <dgm:prSet presAssocID="{90EFA586-47BF-4977-BEC6-8DC37B02E198}" presName="ChildAccentShape" presStyleLbl="trBgShp" presStyleIdx="0" presStyleCnt="2"/>
      <dgm:spPr/>
    </dgm:pt>
    <dgm:pt modelId="{A8DF253E-6F00-49CD-97EC-117BC4BF3949}" type="pres">
      <dgm:prSet presAssocID="{90EFA586-47BF-4977-BEC6-8DC37B02E198}" presName="Image" presStyleLbl="alignImgPlace1" presStyleIdx="0" presStyleCnt="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234F3385-370E-45C8-8EFD-CE3DA227F8A5}" type="pres">
      <dgm:prSet presAssocID="{D32B8B2D-B627-44B4-AB4E-9A1646D6EDAF}" presName="sibTrans" presStyleCnt="0"/>
      <dgm:spPr/>
    </dgm:pt>
    <dgm:pt modelId="{32CF3C31-A0A3-4BF7-9A37-C5DD4CF39A4E}" type="pres">
      <dgm:prSet presAssocID="{2420C562-0FEF-499B-85AC-01B3BF531EB4}" presName="composite" presStyleCnt="0"/>
      <dgm:spPr/>
    </dgm:pt>
    <dgm:pt modelId="{2F158B38-9605-4317-9895-2768E5D46207}" type="pres">
      <dgm:prSet presAssocID="{2420C562-0FEF-499B-85AC-01B3BF531EB4}" presName="ParentAccentShape" presStyleLbl="trBgShp" presStyleIdx="1" presStyleCnt="2"/>
      <dgm:spPr/>
    </dgm:pt>
    <dgm:pt modelId="{162780E6-26F9-43EA-BAD3-E6D751D3E9B4}" type="pres">
      <dgm:prSet presAssocID="{2420C562-0FEF-499B-85AC-01B3BF531EB4}" presName="ParentText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176C4D71-60A2-4D2E-94D8-1DED2516CF93}" type="pres">
      <dgm:prSet presAssocID="{2420C562-0FEF-499B-85AC-01B3BF531EB4}" presName="ChildText" presStyleLbl="revTx" presStyleIdx="3" presStyleCnt="4">
        <dgm:presLayoutVars>
          <dgm:chMax val="0"/>
          <dgm:chPref val="0"/>
        </dgm:presLayoutVars>
      </dgm:prSet>
      <dgm:spPr/>
    </dgm:pt>
    <dgm:pt modelId="{1CF81AEC-5F88-4348-A832-768173E29DC4}" type="pres">
      <dgm:prSet presAssocID="{2420C562-0FEF-499B-85AC-01B3BF531EB4}" presName="ChildAccentShape" presStyleLbl="trBgShp" presStyleIdx="1" presStyleCnt="2"/>
      <dgm:spPr/>
    </dgm:pt>
    <dgm:pt modelId="{9EDB1D38-5C60-41E4-BA01-E6D367D2AE26}" type="pres">
      <dgm:prSet presAssocID="{2420C562-0FEF-499B-85AC-01B3BF531EB4}" presName="Image" presStyleLbl="alignImgPlace1" presStyleIdx="1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</dgm:ptLst>
  <dgm:cxnLst>
    <dgm:cxn modelId="{BB540FD3-FF68-44FA-9476-EB6459B132F7}" type="presOf" srcId="{90EFA586-47BF-4977-BEC6-8DC37B02E198}" destId="{3E159FA5-5140-4E26-9632-4911A9B18063}" srcOrd="0" destOrd="0" presId="urn:microsoft.com/office/officeart/2009/3/layout/SnapshotPictureList"/>
    <dgm:cxn modelId="{F24B48D3-C3C2-4D73-BE85-CB6641E89375}" type="presOf" srcId="{2420C562-0FEF-499B-85AC-01B3BF531EB4}" destId="{162780E6-26F9-43EA-BAD3-E6D751D3E9B4}" srcOrd="0" destOrd="0" presId="urn:microsoft.com/office/officeart/2009/3/layout/SnapshotPictureList"/>
    <dgm:cxn modelId="{38B5166A-BA78-4CC9-AC4F-17A69639CE9E}" srcId="{0E4DC54D-09C3-4692-A442-A5763BCE77D1}" destId="{90EFA586-47BF-4977-BEC6-8DC37B02E198}" srcOrd="0" destOrd="0" parTransId="{56AB24DC-CB20-4243-8CAC-F54648D88267}" sibTransId="{D32B8B2D-B627-44B4-AB4E-9A1646D6EDAF}"/>
    <dgm:cxn modelId="{0A43D636-7D8C-48F5-9438-7AD7B15E9FAF}" srcId="{0E4DC54D-09C3-4692-A442-A5763BCE77D1}" destId="{2420C562-0FEF-499B-85AC-01B3BF531EB4}" srcOrd="1" destOrd="0" parTransId="{3F2AD3A4-E9A6-41EC-8606-F950D4706379}" sibTransId="{889CFC26-F9D7-47BF-99B3-62BD9C69E6F4}"/>
    <dgm:cxn modelId="{72D6B470-F2B6-4F97-951B-EC8D7EF20D7A}" type="presOf" srcId="{0E4DC54D-09C3-4692-A442-A5763BCE77D1}" destId="{A3502EE4-8F89-49BB-BFED-BC3203AF252A}" srcOrd="0" destOrd="0" presId="urn:microsoft.com/office/officeart/2009/3/layout/SnapshotPictureList"/>
    <dgm:cxn modelId="{05C01F0E-1619-4B2B-9062-7731A64E3EC9}" type="presParOf" srcId="{A3502EE4-8F89-49BB-BFED-BC3203AF252A}" destId="{41D02978-BA58-499B-B158-2383DD76DA1D}" srcOrd="0" destOrd="0" presId="urn:microsoft.com/office/officeart/2009/3/layout/SnapshotPictureList"/>
    <dgm:cxn modelId="{20825339-1E7B-4EB6-8B8F-22405CD28703}" type="presParOf" srcId="{41D02978-BA58-499B-B158-2383DD76DA1D}" destId="{B51D02CE-1CC4-4BEC-938C-777EFFF6EAAD}" srcOrd="0" destOrd="0" presId="urn:microsoft.com/office/officeart/2009/3/layout/SnapshotPictureList"/>
    <dgm:cxn modelId="{3496DBCA-1CD8-461C-8754-6B698946A071}" type="presParOf" srcId="{41D02978-BA58-499B-B158-2383DD76DA1D}" destId="{3E159FA5-5140-4E26-9632-4911A9B18063}" srcOrd="1" destOrd="0" presId="urn:microsoft.com/office/officeart/2009/3/layout/SnapshotPictureList"/>
    <dgm:cxn modelId="{C106362D-4217-497B-A06E-644E13DED5BE}" type="presParOf" srcId="{41D02978-BA58-499B-B158-2383DD76DA1D}" destId="{369368DF-97E7-4CFE-BAB2-3C22A33AA16C}" srcOrd="2" destOrd="0" presId="urn:microsoft.com/office/officeart/2009/3/layout/SnapshotPictureList"/>
    <dgm:cxn modelId="{7B58B606-54C7-47ED-AA53-51C863BFBB5E}" type="presParOf" srcId="{41D02978-BA58-499B-B158-2383DD76DA1D}" destId="{95BF76A6-1A35-4050-8A4D-7B3C44F43D45}" srcOrd="3" destOrd="0" presId="urn:microsoft.com/office/officeart/2009/3/layout/SnapshotPictureList"/>
    <dgm:cxn modelId="{F925ACAE-F4C5-4F5F-A242-32A0922EF1CD}" type="presParOf" srcId="{41D02978-BA58-499B-B158-2383DD76DA1D}" destId="{A8DF253E-6F00-49CD-97EC-117BC4BF3949}" srcOrd="4" destOrd="0" presId="urn:microsoft.com/office/officeart/2009/3/layout/SnapshotPictureList"/>
    <dgm:cxn modelId="{86FB022D-2A81-4CA1-9FE9-13775D621AAF}" type="presParOf" srcId="{A3502EE4-8F89-49BB-BFED-BC3203AF252A}" destId="{234F3385-370E-45C8-8EFD-CE3DA227F8A5}" srcOrd="1" destOrd="0" presId="urn:microsoft.com/office/officeart/2009/3/layout/SnapshotPictureList"/>
    <dgm:cxn modelId="{1597ACD3-717B-434A-957F-088007B0FC26}" type="presParOf" srcId="{A3502EE4-8F89-49BB-BFED-BC3203AF252A}" destId="{32CF3C31-A0A3-4BF7-9A37-C5DD4CF39A4E}" srcOrd="2" destOrd="0" presId="urn:microsoft.com/office/officeart/2009/3/layout/SnapshotPictureList"/>
    <dgm:cxn modelId="{33A7C636-9CD8-49F5-81E5-4FB4117DE124}" type="presParOf" srcId="{32CF3C31-A0A3-4BF7-9A37-C5DD4CF39A4E}" destId="{2F158B38-9605-4317-9895-2768E5D46207}" srcOrd="0" destOrd="0" presId="urn:microsoft.com/office/officeart/2009/3/layout/SnapshotPictureList"/>
    <dgm:cxn modelId="{E20C76E9-6B7D-4A6C-AF0A-A1A6D77D45FC}" type="presParOf" srcId="{32CF3C31-A0A3-4BF7-9A37-C5DD4CF39A4E}" destId="{162780E6-26F9-43EA-BAD3-E6D751D3E9B4}" srcOrd="1" destOrd="0" presId="urn:microsoft.com/office/officeart/2009/3/layout/SnapshotPictureList"/>
    <dgm:cxn modelId="{78A7DF93-CDD9-4412-82C6-79DD388C905C}" type="presParOf" srcId="{32CF3C31-A0A3-4BF7-9A37-C5DD4CF39A4E}" destId="{176C4D71-60A2-4D2E-94D8-1DED2516CF93}" srcOrd="2" destOrd="0" presId="urn:microsoft.com/office/officeart/2009/3/layout/SnapshotPictureList"/>
    <dgm:cxn modelId="{3139E0E3-A5AE-483D-802B-38B549B98CA7}" type="presParOf" srcId="{32CF3C31-A0A3-4BF7-9A37-C5DD4CF39A4E}" destId="{1CF81AEC-5F88-4348-A832-768173E29DC4}" srcOrd="3" destOrd="0" presId="urn:microsoft.com/office/officeart/2009/3/layout/SnapshotPictureList"/>
    <dgm:cxn modelId="{74F7BAA2-6CE0-44A3-8334-CE574BBD987C}" type="presParOf" srcId="{32CF3C31-A0A3-4BF7-9A37-C5DD4CF39A4E}" destId="{9EDB1D38-5C60-41E4-BA01-E6D367D2AE26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158B38-9605-4317-9895-2768E5D46207}">
      <dsp:nvSpPr>
        <dsp:cNvPr id="0" name=""/>
        <dsp:cNvSpPr/>
      </dsp:nvSpPr>
      <dsp:spPr>
        <a:xfrm>
          <a:off x="103966" y="2915329"/>
          <a:ext cx="2649587" cy="1885476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1D02CE-1CC4-4BEC-938C-777EFFF6EAAD}">
      <dsp:nvSpPr>
        <dsp:cNvPr id="0" name=""/>
        <dsp:cNvSpPr/>
      </dsp:nvSpPr>
      <dsp:spPr>
        <a:xfrm>
          <a:off x="103966" y="315384"/>
          <a:ext cx="2649587" cy="1885476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DF253E-6F00-49CD-97EC-117BC4BF3949}">
      <dsp:nvSpPr>
        <dsp:cNvPr id="0" name=""/>
        <dsp:cNvSpPr/>
      </dsp:nvSpPr>
      <dsp:spPr>
        <a:xfrm>
          <a:off x="2092" y="89464"/>
          <a:ext cx="2547713" cy="1783496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159FA5-5140-4E26-9632-4911A9B18063}">
      <dsp:nvSpPr>
        <dsp:cNvPr id="0" name=""/>
        <dsp:cNvSpPr/>
      </dsp:nvSpPr>
      <dsp:spPr>
        <a:xfrm>
          <a:off x="207552" y="1873594"/>
          <a:ext cx="2444127" cy="223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760" tIns="41910" rIns="11176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destinationsV1.jpg</a:t>
          </a:r>
          <a:endParaRPr lang="zh-CN" altLang="en-US" sz="1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07552" y="1873594"/>
        <a:ext cx="2444127" cy="223807"/>
      </dsp:txXfrm>
    </dsp:sp>
    <dsp:sp modelId="{369368DF-97E7-4CFE-BAB2-3C22A33AA16C}">
      <dsp:nvSpPr>
        <dsp:cNvPr id="0" name=""/>
        <dsp:cNvSpPr/>
      </dsp:nvSpPr>
      <dsp:spPr>
        <a:xfrm>
          <a:off x="2861421" y="315384"/>
          <a:ext cx="1211362" cy="18854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DB1D38-5C60-41E4-BA01-E6D367D2AE26}">
      <dsp:nvSpPr>
        <dsp:cNvPr id="0" name=""/>
        <dsp:cNvSpPr/>
      </dsp:nvSpPr>
      <dsp:spPr>
        <a:xfrm>
          <a:off x="2092" y="2689410"/>
          <a:ext cx="2547713" cy="1783496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2780E6-26F9-43EA-BAD3-E6D751D3E9B4}">
      <dsp:nvSpPr>
        <dsp:cNvPr id="0" name=""/>
        <dsp:cNvSpPr/>
      </dsp:nvSpPr>
      <dsp:spPr>
        <a:xfrm>
          <a:off x="207552" y="4473539"/>
          <a:ext cx="2444127" cy="223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760" tIns="41910" rIns="11176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sourceV1_2.jpg</a:t>
          </a:r>
          <a:endParaRPr lang="zh-CN" altLang="en-US" sz="1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07552" y="4473539"/>
        <a:ext cx="2444127" cy="223807"/>
      </dsp:txXfrm>
    </dsp:sp>
    <dsp:sp modelId="{176C4D71-60A2-4D2E-94D8-1DED2516CF93}">
      <dsp:nvSpPr>
        <dsp:cNvPr id="0" name=""/>
        <dsp:cNvSpPr/>
      </dsp:nvSpPr>
      <dsp:spPr>
        <a:xfrm>
          <a:off x="2861421" y="2915329"/>
          <a:ext cx="1211362" cy="18854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158B38-9605-4317-9895-2768E5D46207}">
      <dsp:nvSpPr>
        <dsp:cNvPr id="0" name=""/>
        <dsp:cNvSpPr/>
      </dsp:nvSpPr>
      <dsp:spPr>
        <a:xfrm>
          <a:off x="103966" y="2915329"/>
          <a:ext cx="2649587" cy="1885476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1D02CE-1CC4-4BEC-938C-777EFFF6EAAD}">
      <dsp:nvSpPr>
        <dsp:cNvPr id="0" name=""/>
        <dsp:cNvSpPr/>
      </dsp:nvSpPr>
      <dsp:spPr>
        <a:xfrm>
          <a:off x="103966" y="315384"/>
          <a:ext cx="2649587" cy="1885476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DF253E-6F00-49CD-97EC-117BC4BF3949}">
      <dsp:nvSpPr>
        <dsp:cNvPr id="0" name=""/>
        <dsp:cNvSpPr/>
      </dsp:nvSpPr>
      <dsp:spPr>
        <a:xfrm>
          <a:off x="2092" y="89464"/>
          <a:ext cx="2547713" cy="1783496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159FA5-5140-4E26-9632-4911A9B18063}">
      <dsp:nvSpPr>
        <dsp:cNvPr id="0" name=""/>
        <dsp:cNvSpPr/>
      </dsp:nvSpPr>
      <dsp:spPr>
        <a:xfrm>
          <a:off x="207552" y="1873594"/>
          <a:ext cx="2444127" cy="223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760" tIns="41910" rIns="11176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destinationsV3.jpg</a:t>
          </a:r>
          <a:endParaRPr lang="zh-CN" altLang="en-US" sz="1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07552" y="1873594"/>
        <a:ext cx="2444127" cy="223807"/>
      </dsp:txXfrm>
    </dsp:sp>
    <dsp:sp modelId="{369368DF-97E7-4CFE-BAB2-3C22A33AA16C}">
      <dsp:nvSpPr>
        <dsp:cNvPr id="0" name=""/>
        <dsp:cNvSpPr/>
      </dsp:nvSpPr>
      <dsp:spPr>
        <a:xfrm>
          <a:off x="2861421" y="315384"/>
          <a:ext cx="1211362" cy="18854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DB1D38-5C60-41E4-BA01-E6D367D2AE26}">
      <dsp:nvSpPr>
        <dsp:cNvPr id="0" name=""/>
        <dsp:cNvSpPr/>
      </dsp:nvSpPr>
      <dsp:spPr>
        <a:xfrm>
          <a:off x="2092" y="2689410"/>
          <a:ext cx="2547713" cy="1783496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2780E6-26F9-43EA-BAD3-E6D751D3E9B4}">
      <dsp:nvSpPr>
        <dsp:cNvPr id="0" name=""/>
        <dsp:cNvSpPr/>
      </dsp:nvSpPr>
      <dsp:spPr>
        <a:xfrm>
          <a:off x="207552" y="4473539"/>
          <a:ext cx="2444127" cy="223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760" tIns="41910" rIns="11176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sourceV4.jpg</a:t>
          </a:r>
          <a:endParaRPr lang="zh-CN" altLang="en-US" sz="1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07552" y="4473539"/>
        <a:ext cx="2444127" cy="223807"/>
      </dsp:txXfrm>
    </dsp:sp>
    <dsp:sp modelId="{176C4D71-60A2-4D2E-94D8-1DED2516CF93}">
      <dsp:nvSpPr>
        <dsp:cNvPr id="0" name=""/>
        <dsp:cNvSpPr/>
      </dsp:nvSpPr>
      <dsp:spPr>
        <a:xfrm>
          <a:off x="2861421" y="2915329"/>
          <a:ext cx="1211362" cy="18854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C1FBA-CF23-45CA-A289-03E32D160964}" type="datetimeFigureOut">
              <a:rPr lang="zh-CN" altLang="en-US" smtClean="0"/>
              <a:t>2018/6/8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2B0C5-C56D-47E9-BCFE-D990A940F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00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66BD8-0FC1-456F-BDC6-7D0CA8E36566}" type="datetimeFigureOut">
              <a:rPr lang="zh-CN" altLang="en-US" smtClean="0"/>
              <a:t>2018/6/8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FC841-E2E1-4802-8701-94EA307E9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598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14956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11402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4896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350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423215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024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4756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3060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 userDrawn="1"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0609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16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4" y="3608990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7896" y="1371600"/>
            <a:ext cx="8410492" cy="926932"/>
          </a:xfrm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72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501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974537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83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4CE0C3C-47D3-4455-AB34-8268314DB49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74895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498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556">
          <p15:clr>
            <a:srgbClr val="FBAE40"/>
          </p15:clr>
        </p15:guide>
        <p15:guide id="2" pos="204">
          <p15:clr>
            <a:srgbClr val="FBAE40"/>
          </p15:clr>
        </p15:guide>
        <p15:guide id="5" pos="3125">
          <p15:clr>
            <a:srgbClr val="FBAE40"/>
          </p15:clr>
        </p15:guide>
        <p15:guide id="6" pos="115">
          <p15:clr>
            <a:srgbClr val="FBAE40"/>
          </p15:clr>
        </p15:guide>
        <p15:guide id="7" pos="4167" userDrawn="1">
          <p15:clr>
            <a:srgbClr val="FBAE40"/>
          </p15:clr>
        </p15:guide>
        <p15:guide id="8" pos="15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66588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61993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330335"/>
      </p:ext>
    </p:extLst>
  </p:cSld>
  <p:clrMapOvr>
    <a:masterClrMapping/>
  </p:clrMapOvr>
  <p:transition spd="med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8" y="1673352"/>
            <a:ext cx="834042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413468" y="863020"/>
            <a:ext cx="8410492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3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</p:sldLayoutIdLst>
  <p:transition spd="med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4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www.cnblogs.com/ssjie/p/4943439.html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93074" y="4006448"/>
            <a:ext cx="7601068" cy="1114192"/>
          </a:xfrm>
        </p:spPr>
        <p:txBody>
          <a:bodyPr/>
          <a:lstStyle/>
          <a:p>
            <a:r>
              <a:rPr lang="zh-CN" altLang="en-US" sz="4400" dirty="0"/>
              <a:t>图像融合</a:t>
            </a:r>
            <a:endParaRPr lang="zh-CN" altLang="en-US" sz="28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254034" y="5245246"/>
            <a:ext cx="5035448" cy="1373268"/>
          </a:xfrm>
        </p:spPr>
        <p:txBody>
          <a:bodyPr/>
          <a:lstStyle/>
          <a:p>
            <a:r>
              <a:rPr lang="en-US" altLang="zh-CN" dirty="0"/>
              <a:t>117020910118</a:t>
            </a:r>
          </a:p>
          <a:p>
            <a:r>
              <a:rPr lang="zh-CN" altLang="en-US" dirty="0"/>
              <a:t>周伟艳</a:t>
            </a:r>
            <a:endParaRPr lang="en-US" altLang="zh-CN" dirty="0"/>
          </a:p>
          <a:p>
            <a:r>
              <a:rPr lang="en-US" altLang="zh-CN" dirty="0"/>
              <a:t>2018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2049770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262394" y="1831932"/>
            <a:ext cx="4032000" cy="2731360"/>
          </a:xfrm>
        </p:spPr>
        <p:txBody>
          <a:bodyPr>
            <a:normAutofit fontScale="92500"/>
          </a:bodyPr>
          <a:lstStyle/>
          <a:p>
            <a:r>
              <a:rPr lang="zh-CN" altLang="en-US" b="1" dirty="0"/>
              <a:t>（</a:t>
            </a:r>
            <a:r>
              <a:rPr lang="en-US" altLang="zh-CN" b="1" dirty="0"/>
              <a:t>5</a:t>
            </a:r>
            <a:r>
              <a:rPr lang="zh-CN" altLang="en-US" b="1" dirty="0"/>
              <a:t>）</a:t>
            </a:r>
            <a:r>
              <a:rPr lang="zh-CN" altLang="zh-CN" b="1" dirty="0"/>
              <a:t>添加源程序</a:t>
            </a:r>
          </a:p>
          <a:p>
            <a:r>
              <a:rPr lang="zh-CN" altLang="zh-CN" dirty="0"/>
              <a:t>单击</a:t>
            </a:r>
            <a:r>
              <a:rPr lang="zh-CN" altLang="zh-CN" b="1" dirty="0"/>
              <a:t>解决方案资源管理器</a:t>
            </a:r>
            <a:r>
              <a:rPr lang="zh-CN" altLang="zh-CN" dirty="0"/>
              <a:t>，如</a:t>
            </a:r>
            <a:r>
              <a:rPr lang="en-US" altLang="zh-CN" dirty="0"/>
              <a:t>Fig5</a:t>
            </a:r>
            <a:r>
              <a:rPr lang="zh-CN" altLang="zh-CN" dirty="0"/>
              <a:t>。若没有看到，则单击</a:t>
            </a:r>
            <a:r>
              <a:rPr lang="zh-CN" altLang="zh-CN" b="1" dirty="0"/>
              <a:t>视图</a:t>
            </a:r>
            <a:r>
              <a:rPr lang="en-US" altLang="zh-CN" b="1" dirty="0"/>
              <a:t>--</a:t>
            </a:r>
            <a:r>
              <a:rPr lang="zh-CN" altLang="zh-CN" b="1" dirty="0"/>
              <a:t>解决方案资源管理器</a:t>
            </a:r>
            <a:r>
              <a:rPr lang="zh-CN" altLang="zh-CN" dirty="0"/>
              <a:t>，将其调出。</a:t>
            </a:r>
          </a:p>
          <a:p>
            <a:r>
              <a:rPr lang="zh-CN" altLang="zh-CN" dirty="0"/>
              <a:t>右击</a:t>
            </a:r>
            <a:r>
              <a:rPr lang="zh-CN" altLang="zh-CN" b="1" dirty="0"/>
              <a:t>源文件</a:t>
            </a:r>
            <a:r>
              <a:rPr lang="en-US" altLang="zh-CN" b="1" dirty="0"/>
              <a:t>--</a:t>
            </a:r>
            <a:r>
              <a:rPr lang="zh-CN" altLang="zh-CN" b="1" dirty="0"/>
              <a:t>添加</a:t>
            </a:r>
            <a:r>
              <a:rPr lang="en-US" altLang="zh-CN" b="1" dirty="0"/>
              <a:t>--</a:t>
            </a:r>
            <a:r>
              <a:rPr lang="zh-CN" altLang="zh-CN" b="1" dirty="0"/>
              <a:t>新建项</a:t>
            </a:r>
            <a:r>
              <a:rPr lang="en-US" altLang="zh-CN" b="1" dirty="0"/>
              <a:t>--</a:t>
            </a:r>
            <a:r>
              <a:rPr lang="zh-CN" altLang="zh-CN" b="1" dirty="0"/>
              <a:t>添加</a:t>
            </a:r>
            <a:r>
              <a:rPr lang="zh-CN" altLang="zh-CN" dirty="0"/>
              <a:t>，新建</a:t>
            </a:r>
            <a:r>
              <a:rPr lang="en-US" altLang="zh-CN" dirty="0"/>
              <a:t>ex1_1_blending.cpp</a:t>
            </a:r>
            <a:r>
              <a:rPr lang="zh-CN" altLang="zh-CN" dirty="0"/>
              <a:t>，如</a:t>
            </a:r>
            <a:r>
              <a:rPr lang="en-US" altLang="zh-CN" dirty="0"/>
              <a:t>Fig6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zh-CN" dirty="0"/>
              <a:t>程序使用方法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4480471" y="3673547"/>
            <a:ext cx="4497024" cy="282715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580528" y="5394711"/>
            <a:ext cx="558166" cy="3768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altLang="zh-CN" sz="1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Fig 6</a:t>
            </a:r>
            <a:endParaRPr lang="zh-CN" altLang="zh-CN" sz="11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/>
          <p:nvPr/>
        </p:nvPicPr>
        <p:blipFill rotWithShape="1">
          <a:blip r:embed="rId3"/>
          <a:srcRect b="65996"/>
          <a:stretch/>
        </p:blipFill>
        <p:spPr>
          <a:xfrm>
            <a:off x="4480471" y="1691726"/>
            <a:ext cx="2308860" cy="184161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859611" y="3225564"/>
            <a:ext cx="5581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400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Fig 5</a:t>
            </a:r>
            <a:endParaRPr lang="zh-CN" alt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045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b="1" dirty="0"/>
              <a:t>（</a:t>
            </a:r>
            <a:r>
              <a:rPr lang="en-US" altLang="zh-CN" b="1" dirty="0"/>
              <a:t>1</a:t>
            </a:r>
            <a:r>
              <a:rPr lang="zh-CN" altLang="en-US" b="1" dirty="0"/>
              <a:t>）图片读取</a:t>
            </a:r>
            <a:endParaRPr lang="en-US" altLang="zh-CN" b="1" dirty="0"/>
          </a:p>
          <a:p>
            <a:r>
              <a:rPr lang="zh-CN" altLang="en-US" b="1" dirty="0"/>
              <a:t>（</a:t>
            </a:r>
            <a:r>
              <a:rPr lang="en-US" altLang="zh-CN" b="1" dirty="0"/>
              <a:t>2</a:t>
            </a:r>
            <a:r>
              <a:rPr lang="zh-CN" altLang="en-US" b="1" dirty="0"/>
              <a:t>）求取图像的梯度场</a:t>
            </a:r>
            <a:endParaRPr lang="en-US" altLang="zh-CN" b="1" dirty="0"/>
          </a:p>
          <a:p>
            <a:r>
              <a:rPr lang="zh-CN" altLang="en-US" b="1" dirty="0"/>
              <a:t>（</a:t>
            </a:r>
            <a:r>
              <a:rPr lang="en-US" altLang="zh-CN" b="1" dirty="0"/>
              <a:t>3</a:t>
            </a:r>
            <a:r>
              <a:rPr lang="zh-CN" altLang="en-US" b="1" dirty="0"/>
              <a:t>）求解融合图像的散度</a:t>
            </a:r>
            <a:endParaRPr lang="en-US" altLang="zh-CN" b="1" dirty="0"/>
          </a:p>
          <a:p>
            <a:r>
              <a:rPr lang="zh-CN" altLang="en-US" b="1" kern="100" dirty="0">
                <a:latin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b="1" kern="100" dirty="0">
                <a:latin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b="1" kern="100" dirty="0">
                <a:latin typeface="黑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en-US" b="1" kern="100" dirty="0">
                <a:ea typeface="黑体" panose="02010609060101010101" pitchFamily="49" charset="-122"/>
                <a:cs typeface="Times New Roman" panose="02020603050405020304" pitchFamily="18" charset="0"/>
              </a:rPr>
              <a:t>泊松重建</a:t>
            </a:r>
            <a:endParaRPr lang="en-US" altLang="zh-CN" b="1" kern="100" dirty="0"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b="1" dirty="0"/>
              <a:t>（</a:t>
            </a:r>
            <a:r>
              <a:rPr lang="en-US" altLang="zh-CN" b="1" dirty="0"/>
              <a:t>5</a:t>
            </a:r>
            <a:r>
              <a:rPr lang="zh-CN" altLang="en-US" b="1" dirty="0"/>
              <a:t>）图像融合效果改进</a:t>
            </a:r>
            <a:endParaRPr lang="zh-CN" altLang="zh-CN" b="1" dirty="0"/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算法介绍</a:t>
            </a:r>
          </a:p>
        </p:txBody>
      </p:sp>
    </p:spTree>
    <p:extLst>
      <p:ext uri="{BB962C8B-B14F-4D97-AF65-F5344CB8AC3E}">
        <p14:creationId xmlns:p14="http://schemas.microsoft.com/office/powerpoint/2010/main" val="3140601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b="1" dirty="0"/>
              <a:t>（</a:t>
            </a:r>
            <a:r>
              <a:rPr lang="en-US" altLang="zh-CN" b="1" dirty="0"/>
              <a:t>1</a:t>
            </a:r>
            <a:r>
              <a:rPr lang="zh-CN" altLang="en-US" b="1" dirty="0"/>
              <a:t>）图片读取</a:t>
            </a:r>
            <a:endParaRPr lang="en-US" altLang="zh-CN" b="1" dirty="0"/>
          </a:p>
          <a:p>
            <a:r>
              <a:rPr lang="en-US" altLang="zh-CN" dirty="0"/>
              <a:t>Mat img1, img2;</a:t>
            </a:r>
            <a:endParaRPr lang="zh-CN" altLang="en-US" dirty="0"/>
          </a:p>
          <a:p>
            <a:r>
              <a:rPr lang="en-US" altLang="zh-CN" dirty="0"/>
              <a:t>Mat in1 = </a:t>
            </a:r>
            <a:r>
              <a:rPr lang="en-US" altLang="zh-CN" dirty="0" err="1"/>
              <a:t>imread</a:t>
            </a:r>
            <a:r>
              <a:rPr lang="en-US" altLang="zh-CN" dirty="0"/>
              <a:t>("sourceV1_2.jpg");</a:t>
            </a:r>
          </a:p>
          <a:p>
            <a:r>
              <a:rPr lang="en-US" altLang="zh-CN" dirty="0"/>
              <a:t>Mat in2 = </a:t>
            </a:r>
            <a:r>
              <a:rPr lang="en-US" altLang="zh-CN" dirty="0" err="1"/>
              <a:t>imread</a:t>
            </a:r>
            <a:r>
              <a:rPr lang="en-US" altLang="zh-CN" dirty="0"/>
              <a:t>("destinationsV1.jpg");</a:t>
            </a:r>
          </a:p>
          <a:p>
            <a:r>
              <a:rPr lang="en-US" altLang="zh-CN" dirty="0" err="1"/>
              <a:t>imshow</a:t>
            </a:r>
            <a:r>
              <a:rPr lang="en-US" altLang="zh-CN" dirty="0"/>
              <a:t>("</a:t>
            </a:r>
            <a:r>
              <a:rPr lang="en-US" altLang="zh-CN" dirty="0" err="1"/>
              <a:t>src</a:t>
            </a:r>
            <a:r>
              <a:rPr lang="en-US" altLang="zh-CN" dirty="0"/>
              <a:t>", in1);</a:t>
            </a:r>
          </a:p>
          <a:p>
            <a:r>
              <a:rPr lang="en-US" altLang="zh-CN" dirty="0" err="1"/>
              <a:t>imshow</a:t>
            </a:r>
            <a:r>
              <a:rPr lang="en-US" altLang="zh-CN" dirty="0"/>
              <a:t>("</a:t>
            </a:r>
            <a:r>
              <a:rPr lang="en-US" altLang="zh-CN" dirty="0" err="1"/>
              <a:t>dst</a:t>
            </a:r>
            <a:r>
              <a:rPr lang="en-US" altLang="zh-CN" dirty="0"/>
              <a:t>", in2);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算法介绍</a:t>
            </a:r>
            <a:r>
              <a:rPr lang="en-US" altLang="zh-CN" dirty="0"/>
              <a:t>——</a:t>
            </a:r>
            <a:r>
              <a:rPr lang="zh-CN" altLang="en-US" dirty="0"/>
              <a:t>图像融合效果图（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290457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（</a:t>
            </a:r>
            <a:r>
              <a:rPr lang="en-US" altLang="zh-CN" b="1" dirty="0"/>
              <a:t>2</a:t>
            </a:r>
            <a:r>
              <a:rPr lang="zh-CN" altLang="en-US" b="1" dirty="0"/>
              <a:t>）求取图像的梯度场</a:t>
            </a:r>
            <a:endParaRPr lang="en-US" altLang="zh-CN" b="1" dirty="0"/>
          </a:p>
          <a:p>
            <a:endParaRPr lang="zh-CN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算法介绍</a:t>
            </a:r>
          </a:p>
        </p:txBody>
      </p:sp>
      <p:sp>
        <p:nvSpPr>
          <p:cNvPr id="10" name="矩形 9"/>
          <p:cNvSpPr/>
          <p:nvPr/>
        </p:nvSpPr>
        <p:spPr>
          <a:xfrm>
            <a:off x="3410934" y="2889469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(a) 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Xp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122960" y="2889469"/>
            <a:ext cx="793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(b) 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Xn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443442" y="505560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(c) 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Yp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	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061939" y="5054474"/>
            <a:ext cx="785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(d) 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Yn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615203" y="6189498"/>
            <a:ext cx="3807454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Fig 7  sourceV1_2.jpg 4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个方向的梯度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6" name="图片 15"/>
          <p:cNvPicPr/>
          <p:nvPr/>
        </p:nvPicPr>
        <p:blipFill>
          <a:blip r:embed="rId2"/>
          <a:stretch>
            <a:fillRect/>
          </a:stretch>
        </p:blipFill>
        <p:spPr>
          <a:xfrm>
            <a:off x="921633" y="2227664"/>
            <a:ext cx="2529840" cy="1882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图片 16"/>
          <p:cNvPicPr/>
          <p:nvPr/>
        </p:nvPicPr>
        <p:blipFill>
          <a:blip r:embed="rId3"/>
          <a:stretch>
            <a:fillRect/>
          </a:stretch>
        </p:blipFill>
        <p:spPr>
          <a:xfrm>
            <a:off x="5922884" y="2224489"/>
            <a:ext cx="2510155" cy="1885950"/>
          </a:xfrm>
          <a:prstGeom prst="rect">
            <a:avLst/>
          </a:prstGeom>
        </p:spPr>
      </p:pic>
      <p:pic>
        <p:nvPicPr>
          <p:cNvPr id="18" name="图片 17"/>
          <p:cNvPicPr/>
          <p:nvPr/>
        </p:nvPicPr>
        <p:blipFill>
          <a:blip r:embed="rId4"/>
          <a:stretch>
            <a:fillRect/>
          </a:stretch>
        </p:blipFill>
        <p:spPr>
          <a:xfrm>
            <a:off x="927172" y="4312988"/>
            <a:ext cx="2567305" cy="1921510"/>
          </a:xfrm>
          <a:prstGeom prst="rect">
            <a:avLst/>
          </a:prstGeom>
        </p:spPr>
      </p:pic>
      <p:pic>
        <p:nvPicPr>
          <p:cNvPr id="19" name="图片 18"/>
          <p:cNvPicPr/>
          <p:nvPr/>
        </p:nvPicPr>
        <p:blipFill>
          <a:blip r:embed="rId5"/>
          <a:stretch>
            <a:fillRect/>
          </a:stretch>
        </p:blipFill>
        <p:spPr>
          <a:xfrm>
            <a:off x="5883514" y="4290758"/>
            <a:ext cx="2549525" cy="1906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图片 14" descr="E:\sjtu\201802\机器视觉与应用\大作业\sourceV1_2.jp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648" y="3243877"/>
            <a:ext cx="2494915" cy="18611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13864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（</a:t>
            </a:r>
            <a:r>
              <a:rPr lang="en-US" altLang="zh-CN" b="1" dirty="0"/>
              <a:t>2</a:t>
            </a:r>
            <a:r>
              <a:rPr lang="zh-CN" altLang="en-US" b="1" dirty="0"/>
              <a:t>）求取图像的梯度场</a:t>
            </a:r>
            <a:endParaRPr lang="en-US" altLang="zh-CN" b="1" dirty="0"/>
          </a:p>
          <a:p>
            <a:endParaRPr lang="zh-CN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算法介绍</a:t>
            </a:r>
          </a:p>
        </p:txBody>
      </p:sp>
      <p:sp>
        <p:nvSpPr>
          <p:cNvPr id="10" name="矩形 9"/>
          <p:cNvSpPr/>
          <p:nvPr/>
        </p:nvSpPr>
        <p:spPr>
          <a:xfrm>
            <a:off x="3410934" y="2818789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(a) 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Xp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122960" y="2818789"/>
            <a:ext cx="793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(b) 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Xn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410934" y="509365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(c) 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Yp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	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029431" y="5092517"/>
            <a:ext cx="785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(d) 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Yn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730620" y="6189498"/>
            <a:ext cx="4019049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Fig 8  destinationsV1.jpg4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个方向的梯度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0" name="图片 19" descr="E:\sjtu\201802\机器视觉与应用\大作业\destinationsV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819" y="3171087"/>
            <a:ext cx="2495948" cy="18721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图片 20"/>
          <p:cNvPicPr/>
          <p:nvPr/>
        </p:nvPicPr>
        <p:blipFill>
          <a:blip r:embed="rId3"/>
          <a:stretch>
            <a:fillRect/>
          </a:stretch>
        </p:blipFill>
        <p:spPr>
          <a:xfrm>
            <a:off x="836203" y="2196997"/>
            <a:ext cx="2592705" cy="1948180"/>
          </a:xfrm>
          <a:prstGeom prst="rect">
            <a:avLst/>
          </a:prstGeom>
        </p:spPr>
      </p:pic>
      <p:pic>
        <p:nvPicPr>
          <p:cNvPr id="22" name="图片 21"/>
          <p:cNvPicPr/>
          <p:nvPr/>
        </p:nvPicPr>
        <p:blipFill>
          <a:blip r:embed="rId4"/>
          <a:stretch>
            <a:fillRect/>
          </a:stretch>
        </p:blipFill>
        <p:spPr>
          <a:xfrm>
            <a:off x="5897247" y="2203423"/>
            <a:ext cx="2603500" cy="1960880"/>
          </a:xfrm>
          <a:prstGeom prst="rect">
            <a:avLst/>
          </a:prstGeom>
        </p:spPr>
      </p:pic>
      <p:pic>
        <p:nvPicPr>
          <p:cNvPr id="23" name="图片 22"/>
          <p:cNvPicPr/>
          <p:nvPr/>
        </p:nvPicPr>
        <p:blipFill>
          <a:blip r:embed="rId5"/>
          <a:stretch>
            <a:fillRect/>
          </a:stretch>
        </p:blipFill>
        <p:spPr>
          <a:xfrm>
            <a:off x="824939" y="4204858"/>
            <a:ext cx="2595880" cy="1945005"/>
          </a:xfrm>
          <a:prstGeom prst="rect">
            <a:avLst/>
          </a:prstGeom>
        </p:spPr>
      </p:pic>
      <p:pic>
        <p:nvPicPr>
          <p:cNvPr id="24" name="图片 23"/>
          <p:cNvPicPr/>
          <p:nvPr/>
        </p:nvPicPr>
        <p:blipFill>
          <a:blip r:embed="rId6"/>
          <a:stretch>
            <a:fillRect/>
          </a:stretch>
        </p:blipFill>
        <p:spPr>
          <a:xfrm>
            <a:off x="5926652" y="4205493"/>
            <a:ext cx="2587625" cy="194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80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b="1" dirty="0"/>
              <a:t>（</a:t>
            </a:r>
            <a:r>
              <a:rPr lang="en-US" altLang="zh-CN" b="1" dirty="0"/>
              <a:t>3</a:t>
            </a:r>
            <a:r>
              <a:rPr lang="zh-CN" altLang="en-US" b="1" dirty="0"/>
              <a:t>）求解融合图像的散度</a:t>
            </a:r>
            <a:endParaRPr lang="en-US" altLang="zh-CN" b="1" dirty="0"/>
          </a:p>
          <a:p>
            <a:r>
              <a:rPr lang="en-US" altLang="zh-CN" sz="1800" dirty="0"/>
              <a:t>Mat grad = </a:t>
            </a:r>
            <a:r>
              <a:rPr lang="en-US" altLang="zh-CN" sz="1800" dirty="0" err="1"/>
              <a:t>MergeGradXp</a:t>
            </a:r>
            <a:r>
              <a:rPr lang="en-US" altLang="zh-CN" sz="1800" dirty="0"/>
              <a:t> + </a:t>
            </a:r>
            <a:r>
              <a:rPr lang="en-US" altLang="zh-CN" sz="1800" dirty="0" err="1"/>
              <a:t>MergeGradXn</a:t>
            </a:r>
            <a:r>
              <a:rPr lang="en-US" altLang="zh-CN" sz="1800" dirty="0"/>
              <a:t> + </a:t>
            </a:r>
            <a:r>
              <a:rPr lang="en-US" altLang="zh-CN" sz="1800" dirty="0" err="1"/>
              <a:t>MergeGradYp</a:t>
            </a:r>
            <a:r>
              <a:rPr lang="en-US" altLang="zh-CN" sz="1800" dirty="0"/>
              <a:t> + </a:t>
            </a:r>
            <a:r>
              <a:rPr lang="en-US" altLang="zh-CN" sz="1800" dirty="0" err="1"/>
              <a:t>MergeGradYn</a:t>
            </a:r>
            <a:r>
              <a:rPr lang="en-US" altLang="zh-CN" sz="1800" dirty="0"/>
              <a:t>;</a:t>
            </a:r>
          </a:p>
          <a:p>
            <a:endParaRPr lang="en-US" altLang="zh-CN" b="1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算法介绍</a:t>
            </a:r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2142309" y="2767284"/>
            <a:ext cx="4622437" cy="346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91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算法介绍</a:t>
            </a:r>
          </a:p>
        </p:txBody>
      </p:sp>
      <p:pic>
        <p:nvPicPr>
          <p:cNvPr id="6" name="图片 5" descr="E:\tools\VScourse\ex1_1\ex1_1\resultV1_V1_2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694" y="1666110"/>
            <a:ext cx="4953000" cy="37185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235131" y="1685678"/>
            <a:ext cx="4249784" cy="4921498"/>
          </a:xfrm>
        </p:spPr>
        <p:txBody>
          <a:bodyPr/>
          <a:lstStyle/>
          <a:p>
            <a:r>
              <a:rPr lang="zh-CN" altLang="en-US" b="1" kern="100" dirty="0">
                <a:latin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b="1" kern="100" dirty="0">
                <a:latin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b="1" kern="100" dirty="0">
                <a:latin typeface="黑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en-US" b="1" kern="100" dirty="0">
                <a:ea typeface="黑体" panose="02010609060101010101" pitchFamily="49" charset="-122"/>
                <a:cs typeface="Times New Roman" panose="02020603050405020304" pitchFamily="18" charset="0"/>
              </a:rPr>
              <a:t>泊松重建</a:t>
            </a:r>
            <a:endParaRPr lang="en-US" altLang="zh-CN" b="1" kern="100" dirty="0"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b="1" dirty="0"/>
              <a:t>计算系数矩阵</a:t>
            </a:r>
            <a:r>
              <a:rPr lang="en-US" altLang="zh-CN" b="1" dirty="0"/>
              <a:t>A</a:t>
            </a:r>
          </a:p>
          <a:p>
            <a:r>
              <a:rPr lang="zh-CN" altLang="en-US" b="1" dirty="0"/>
              <a:t>利用散度和边界条件计算</a:t>
            </a:r>
            <a:r>
              <a:rPr lang="en-US" altLang="zh-CN" b="1" dirty="0"/>
              <a:t>b</a:t>
            </a:r>
          </a:p>
          <a:p>
            <a:r>
              <a:rPr lang="zh-CN" altLang="en-US" b="1" kern="100" dirty="0">
                <a:ea typeface="黑体" panose="02010609060101010101" pitchFamily="49" charset="-122"/>
                <a:cs typeface="Times New Roman" panose="02020603050405020304" pitchFamily="18" charset="0"/>
              </a:rPr>
              <a:t>求解</a:t>
            </a:r>
            <a:r>
              <a:rPr lang="en-US" altLang="zh-CN" b="1" kern="100" dirty="0">
                <a:ea typeface="黑体" panose="02010609060101010101" pitchFamily="49" charset="-122"/>
                <a:cs typeface="Times New Roman" panose="02020603050405020304" pitchFamily="18" charset="0"/>
              </a:rPr>
              <a:t>Ax=b</a:t>
            </a:r>
          </a:p>
          <a:p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560643" y="5451709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resultV1_V1_2.jpg</a:t>
            </a: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5060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b="1" dirty="0"/>
              <a:t>（</a:t>
            </a:r>
            <a:r>
              <a:rPr lang="en-US" altLang="zh-CN" b="1" dirty="0"/>
              <a:t>1</a:t>
            </a:r>
            <a:r>
              <a:rPr lang="zh-CN" altLang="en-US" b="1" dirty="0"/>
              <a:t>）图片读取</a:t>
            </a:r>
            <a:endParaRPr lang="en-US" altLang="zh-CN" b="1" dirty="0"/>
          </a:p>
          <a:p>
            <a:r>
              <a:rPr lang="en-US" altLang="zh-CN" dirty="0"/>
              <a:t>Mat img1, img2;</a:t>
            </a:r>
            <a:endParaRPr lang="zh-CN" altLang="zh-CN" dirty="0"/>
          </a:p>
          <a:p>
            <a:r>
              <a:rPr lang="en-US" altLang="zh-CN" dirty="0"/>
              <a:t>Mat in1 = </a:t>
            </a:r>
            <a:r>
              <a:rPr lang="en-US" altLang="zh-CN" dirty="0" err="1"/>
              <a:t>imread</a:t>
            </a:r>
            <a:r>
              <a:rPr lang="en-US" altLang="zh-CN" dirty="0"/>
              <a:t>("sourceV4.jpg");</a:t>
            </a:r>
            <a:endParaRPr lang="zh-CN" altLang="zh-CN" dirty="0"/>
          </a:p>
          <a:p>
            <a:r>
              <a:rPr lang="en-US" altLang="zh-CN" dirty="0"/>
              <a:t>Mat in2 = </a:t>
            </a:r>
            <a:r>
              <a:rPr lang="en-US" altLang="zh-CN" dirty="0" err="1"/>
              <a:t>imread</a:t>
            </a:r>
            <a:r>
              <a:rPr lang="en-US" altLang="zh-CN" dirty="0"/>
              <a:t>("destinationsV3.jpg");</a:t>
            </a:r>
            <a:endParaRPr lang="zh-CN" altLang="zh-CN" dirty="0"/>
          </a:p>
          <a:p>
            <a:r>
              <a:rPr lang="en-US" altLang="zh-CN" dirty="0" err="1"/>
              <a:t>imshow</a:t>
            </a:r>
            <a:r>
              <a:rPr lang="en-US" altLang="zh-CN" dirty="0"/>
              <a:t>("</a:t>
            </a:r>
            <a:r>
              <a:rPr lang="en-US" altLang="zh-CN" dirty="0" err="1"/>
              <a:t>src</a:t>
            </a:r>
            <a:r>
              <a:rPr lang="en-US" altLang="zh-CN" dirty="0"/>
              <a:t>", in1);</a:t>
            </a:r>
            <a:endParaRPr lang="zh-CN" altLang="zh-CN" dirty="0"/>
          </a:p>
          <a:p>
            <a:r>
              <a:rPr lang="en-US" altLang="zh-CN" dirty="0" err="1"/>
              <a:t>imshow</a:t>
            </a:r>
            <a:r>
              <a:rPr lang="en-US" altLang="zh-CN" dirty="0"/>
              <a:t>("</a:t>
            </a:r>
            <a:r>
              <a:rPr lang="en-US" altLang="zh-CN" dirty="0" err="1"/>
              <a:t>dst</a:t>
            </a:r>
            <a:r>
              <a:rPr lang="en-US" altLang="zh-CN" dirty="0"/>
              <a:t>", in2);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算法介绍</a:t>
            </a:r>
            <a:r>
              <a:rPr lang="en-US" altLang="zh-CN" dirty="0"/>
              <a:t>——</a:t>
            </a:r>
            <a:r>
              <a:rPr lang="zh-CN" altLang="en-US" dirty="0"/>
              <a:t>图像融合效果图（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554807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（</a:t>
            </a:r>
            <a:r>
              <a:rPr lang="en-US" altLang="zh-CN" b="1" dirty="0"/>
              <a:t>2</a:t>
            </a:r>
            <a:r>
              <a:rPr lang="zh-CN" altLang="en-US" b="1" dirty="0"/>
              <a:t>）求取图像的梯度场</a:t>
            </a:r>
            <a:endParaRPr lang="en-US" altLang="zh-CN" b="1" dirty="0"/>
          </a:p>
          <a:p>
            <a:endParaRPr lang="zh-CN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算法介绍</a:t>
            </a:r>
          </a:p>
        </p:txBody>
      </p:sp>
      <p:pic>
        <p:nvPicPr>
          <p:cNvPr id="5" name="图片 4" descr="E:\sjtu\201802\机器视觉与应用\大作业\sourceV4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443" y="3317434"/>
            <a:ext cx="2473325" cy="16579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852008" y="2199459"/>
            <a:ext cx="2591435" cy="17449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5916768" y="2203586"/>
            <a:ext cx="2591435" cy="1736725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5"/>
          <a:stretch>
            <a:fillRect/>
          </a:stretch>
        </p:blipFill>
        <p:spPr>
          <a:xfrm>
            <a:off x="852007" y="4365242"/>
            <a:ext cx="2591435" cy="1724025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6"/>
          <a:stretch>
            <a:fillRect/>
          </a:stretch>
        </p:blipFill>
        <p:spPr>
          <a:xfrm>
            <a:off x="5916767" y="4406333"/>
            <a:ext cx="2591435" cy="17348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矩形 9"/>
          <p:cNvSpPr/>
          <p:nvPr/>
        </p:nvSpPr>
        <p:spPr>
          <a:xfrm>
            <a:off x="3410934" y="2948102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(a) 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Xp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122960" y="2948102"/>
            <a:ext cx="793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(b) 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Xn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410934" y="496547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(c) 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Yp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	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029431" y="4964338"/>
            <a:ext cx="785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(d) 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Yn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672912" y="6189498"/>
            <a:ext cx="3692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Fig 10  sourceV4.jpg 4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个方向的梯度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6205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（</a:t>
            </a:r>
            <a:r>
              <a:rPr lang="en-US" altLang="zh-CN" b="1" dirty="0"/>
              <a:t>2</a:t>
            </a:r>
            <a:r>
              <a:rPr lang="zh-CN" altLang="en-US" b="1" dirty="0"/>
              <a:t>）求取图像的梯度场</a:t>
            </a:r>
            <a:endParaRPr lang="en-US" altLang="zh-CN" b="1" dirty="0"/>
          </a:p>
          <a:p>
            <a:endParaRPr lang="zh-CN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算法介绍</a:t>
            </a:r>
          </a:p>
        </p:txBody>
      </p:sp>
      <p:sp>
        <p:nvSpPr>
          <p:cNvPr id="10" name="矩形 9"/>
          <p:cNvSpPr/>
          <p:nvPr/>
        </p:nvSpPr>
        <p:spPr>
          <a:xfrm>
            <a:off x="3410934" y="2948102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(a) 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Xp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122960" y="2948102"/>
            <a:ext cx="793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(b) 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Xn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410934" y="496547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(c) 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Yp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	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029431" y="4964338"/>
            <a:ext cx="785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(d) 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Yn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672912" y="6189498"/>
            <a:ext cx="4134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Fig 11  destinationsV3.jpg4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个方向的梯度</a:t>
            </a:r>
            <a:endParaRPr lang="zh-CN" altLang="en-US" dirty="0"/>
          </a:p>
        </p:txBody>
      </p:sp>
      <p:pic>
        <p:nvPicPr>
          <p:cNvPr id="16" name="图片 15"/>
          <p:cNvPicPr/>
          <p:nvPr/>
        </p:nvPicPr>
        <p:blipFill>
          <a:blip r:embed="rId2"/>
          <a:stretch>
            <a:fillRect/>
          </a:stretch>
        </p:blipFill>
        <p:spPr>
          <a:xfrm>
            <a:off x="836840" y="2202818"/>
            <a:ext cx="2591435" cy="1645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图片 14" descr="E:\sjtu\201802\机器视觉与应用\大作业\destinationsV3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934" y="3309704"/>
            <a:ext cx="2530124" cy="16062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图片 16"/>
          <p:cNvPicPr/>
          <p:nvPr/>
        </p:nvPicPr>
        <p:blipFill>
          <a:blip r:embed="rId4"/>
          <a:stretch>
            <a:fillRect/>
          </a:stretch>
        </p:blipFill>
        <p:spPr>
          <a:xfrm>
            <a:off x="5928913" y="2202818"/>
            <a:ext cx="2591435" cy="16433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图片 17"/>
          <p:cNvPicPr/>
          <p:nvPr/>
        </p:nvPicPr>
        <p:blipFill>
          <a:blip r:embed="rId5"/>
          <a:stretch>
            <a:fillRect/>
          </a:stretch>
        </p:blipFill>
        <p:spPr>
          <a:xfrm>
            <a:off x="836839" y="4382676"/>
            <a:ext cx="2591435" cy="16598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图片 18"/>
          <p:cNvPicPr/>
          <p:nvPr/>
        </p:nvPicPr>
        <p:blipFill>
          <a:blip r:embed="rId6"/>
          <a:stretch>
            <a:fillRect/>
          </a:stretch>
        </p:blipFill>
        <p:spPr>
          <a:xfrm>
            <a:off x="5923717" y="4464159"/>
            <a:ext cx="2591435" cy="1626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6138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2104739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251240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207592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图像融合效果图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3024712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3432377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995896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程序使用方法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944685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4352350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915869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算法介绍</a:t>
            </a:r>
          </a:p>
        </p:txBody>
      </p:sp>
    </p:spTree>
    <p:extLst>
      <p:ext uri="{BB962C8B-B14F-4D97-AF65-F5344CB8AC3E}">
        <p14:creationId xmlns:p14="http://schemas.microsoft.com/office/powerpoint/2010/main" val="3155251148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b="1" dirty="0"/>
              <a:t>（</a:t>
            </a:r>
            <a:r>
              <a:rPr lang="en-US" altLang="zh-CN" b="1" dirty="0"/>
              <a:t>3</a:t>
            </a:r>
            <a:r>
              <a:rPr lang="zh-CN" altLang="en-US" b="1" dirty="0"/>
              <a:t>）求解融合图像的散度</a:t>
            </a:r>
            <a:endParaRPr lang="en-US" altLang="zh-CN" b="1" dirty="0"/>
          </a:p>
          <a:p>
            <a:r>
              <a:rPr lang="en-US" altLang="zh-CN" sz="1800" dirty="0"/>
              <a:t>Mat grad = </a:t>
            </a:r>
            <a:r>
              <a:rPr lang="en-US" altLang="zh-CN" sz="1800" dirty="0" err="1"/>
              <a:t>MergeGradXp</a:t>
            </a:r>
            <a:r>
              <a:rPr lang="en-US" altLang="zh-CN" sz="1800" dirty="0"/>
              <a:t> + </a:t>
            </a:r>
            <a:r>
              <a:rPr lang="en-US" altLang="zh-CN" sz="1800" dirty="0" err="1"/>
              <a:t>MergeGradXn</a:t>
            </a:r>
            <a:r>
              <a:rPr lang="en-US" altLang="zh-CN" sz="1800" dirty="0"/>
              <a:t> + </a:t>
            </a:r>
            <a:r>
              <a:rPr lang="en-US" altLang="zh-CN" sz="1800" dirty="0" err="1"/>
              <a:t>MergeGradYp</a:t>
            </a:r>
            <a:r>
              <a:rPr lang="en-US" altLang="zh-CN" sz="1800" dirty="0"/>
              <a:t> + </a:t>
            </a:r>
            <a:r>
              <a:rPr lang="en-US" altLang="zh-CN" sz="1800" dirty="0" err="1"/>
              <a:t>MergeGradYn</a:t>
            </a:r>
            <a:r>
              <a:rPr lang="en-US" altLang="zh-CN" sz="1800" dirty="0"/>
              <a:t>;</a:t>
            </a:r>
          </a:p>
          <a:p>
            <a:endParaRPr lang="en-US" altLang="zh-CN" b="1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算法介绍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1320755" y="2695180"/>
            <a:ext cx="5872526" cy="391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60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3990889" cy="4921498"/>
          </a:xfrm>
        </p:spPr>
        <p:txBody>
          <a:bodyPr/>
          <a:lstStyle/>
          <a:p>
            <a:r>
              <a:rPr lang="zh-CN" altLang="en-US" b="1" kern="100" dirty="0">
                <a:latin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b="1" kern="100" dirty="0">
                <a:latin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b="1" kern="100" dirty="0">
                <a:latin typeface="黑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en-US" b="1" kern="100" dirty="0">
                <a:ea typeface="黑体" panose="02010609060101010101" pitchFamily="49" charset="-122"/>
                <a:cs typeface="Times New Roman" panose="02020603050405020304" pitchFamily="18" charset="0"/>
              </a:rPr>
              <a:t>泊松重建</a:t>
            </a:r>
            <a:endParaRPr lang="en-US" altLang="zh-CN" b="1" kern="100" dirty="0"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b="1" dirty="0"/>
              <a:t>计算系数矩阵</a:t>
            </a:r>
            <a:r>
              <a:rPr lang="en-US" altLang="zh-CN" b="1" dirty="0"/>
              <a:t>A</a:t>
            </a:r>
          </a:p>
          <a:p>
            <a:r>
              <a:rPr lang="zh-CN" altLang="en-US" b="1" dirty="0"/>
              <a:t>利用散度和边界条件计算</a:t>
            </a:r>
            <a:r>
              <a:rPr lang="en-US" altLang="zh-CN" b="1" dirty="0"/>
              <a:t>b</a:t>
            </a:r>
          </a:p>
          <a:p>
            <a:r>
              <a:rPr lang="zh-CN" altLang="en-US" b="1" kern="100" dirty="0">
                <a:ea typeface="黑体" panose="02010609060101010101" pitchFamily="49" charset="-122"/>
                <a:cs typeface="Times New Roman" panose="02020603050405020304" pitchFamily="18" charset="0"/>
              </a:rPr>
              <a:t>求解</a:t>
            </a:r>
            <a:r>
              <a:rPr lang="en-US" altLang="zh-CN" b="1" kern="100" dirty="0">
                <a:ea typeface="黑体" panose="02010609060101010101" pitchFamily="49" charset="-122"/>
                <a:cs typeface="Times New Roman" panose="02020603050405020304" pitchFamily="18" charset="0"/>
              </a:rPr>
              <a:t>Ax=b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算法介绍</a:t>
            </a:r>
          </a:p>
        </p:txBody>
      </p:sp>
      <p:pic>
        <p:nvPicPr>
          <p:cNvPr id="4" name="图片 3" descr="E:\tools\VScourse\ex1_1\ex1_1\resultV3_V4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600" y="1651991"/>
            <a:ext cx="4937760" cy="313182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矩形 4"/>
          <p:cNvSpPr/>
          <p:nvPr/>
        </p:nvSpPr>
        <p:spPr>
          <a:xfrm>
            <a:off x="5706499" y="4783811"/>
            <a:ext cx="172996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resultV3_V4.jpg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9524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b="1" dirty="0"/>
              <a:t>（</a:t>
            </a:r>
            <a:r>
              <a:rPr lang="en-US" altLang="zh-CN" b="1" dirty="0"/>
              <a:t>5</a:t>
            </a:r>
            <a:r>
              <a:rPr lang="zh-CN" altLang="en-US" b="1" dirty="0"/>
              <a:t>）图像融合效果改进</a:t>
            </a:r>
            <a:endParaRPr lang="zh-CN" altLang="zh-CN" b="1" dirty="0"/>
          </a:p>
          <a:p>
            <a:r>
              <a:rPr lang="zh-CN" altLang="zh-CN" dirty="0"/>
              <a:t>结合数学形态学和小波变换改进图像融合算法。处理高频系数时，进行形态学边缘检测和加权平均融合。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算法介绍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3095146" y="3092585"/>
            <a:ext cx="3169920" cy="166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40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1362973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图像融合效果图（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2324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2" name="图示 11"/>
          <p:cNvGraphicFramePr/>
          <p:nvPr>
            <p:extLst>
              <p:ext uri="{D42A27DB-BD31-4B8C-83A1-F6EECF244321}">
                <p14:modId xmlns:p14="http://schemas.microsoft.com/office/powerpoint/2010/main" val="1958973244"/>
              </p:ext>
            </p:extLst>
          </p:nvPr>
        </p:nvGraphicFramePr>
        <p:xfrm>
          <a:off x="395489" y="1750013"/>
          <a:ext cx="4284617" cy="48902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图文框 23"/>
          <p:cNvSpPr/>
          <p:nvPr/>
        </p:nvSpPr>
        <p:spPr>
          <a:xfrm>
            <a:off x="3501830" y="2542269"/>
            <a:ext cx="5459290" cy="3248931"/>
          </a:xfrm>
          <a:prstGeom prst="frame">
            <a:avLst>
              <a:gd name="adj1" fmla="val 545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矩形 21"/>
          <p:cNvSpPr/>
          <p:nvPr/>
        </p:nvSpPr>
        <p:spPr>
          <a:xfrm>
            <a:off x="3462517" y="1857660"/>
            <a:ext cx="5193803" cy="3445860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矩形 13"/>
          <p:cNvSpPr/>
          <p:nvPr/>
        </p:nvSpPr>
        <p:spPr>
          <a:xfrm>
            <a:off x="3788773" y="5301803"/>
            <a:ext cx="15664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resultV1_V1_2.jpg</a:t>
            </a:r>
            <a:endParaRPr lang="zh-CN" altLang="zh-CN" sz="14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8466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图像融合效果图（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2324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2" name="图示 11"/>
          <p:cNvGraphicFramePr/>
          <p:nvPr>
            <p:extLst>
              <p:ext uri="{D42A27DB-BD31-4B8C-83A1-F6EECF244321}">
                <p14:modId xmlns:p14="http://schemas.microsoft.com/office/powerpoint/2010/main" val="2764659306"/>
              </p:ext>
            </p:extLst>
          </p:nvPr>
        </p:nvGraphicFramePr>
        <p:xfrm>
          <a:off x="395489" y="1750013"/>
          <a:ext cx="4284617" cy="48902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矩形 13"/>
          <p:cNvSpPr/>
          <p:nvPr/>
        </p:nvSpPr>
        <p:spPr>
          <a:xfrm>
            <a:off x="3878540" y="5329840"/>
            <a:ext cx="13869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resultV3_V4.jpg</a:t>
            </a:r>
            <a:endParaRPr lang="zh-CN" altLang="zh-CN" sz="14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图文框 8"/>
          <p:cNvSpPr/>
          <p:nvPr/>
        </p:nvSpPr>
        <p:spPr>
          <a:xfrm>
            <a:off x="3501830" y="2542269"/>
            <a:ext cx="5555084" cy="3248931"/>
          </a:xfrm>
          <a:prstGeom prst="frame">
            <a:avLst>
              <a:gd name="adj1" fmla="val 545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8" name="图片 7" descr="E:\tools\VScourse\ex1_1\ex1_1\resultV3_V4.jp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240" y="1924245"/>
            <a:ext cx="5334862" cy="34055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3343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7"/>
          <p:cNvPicPr>
            <a:picLocks noGrp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4927216" y="4066478"/>
            <a:ext cx="4032250" cy="2643520"/>
          </a:xfrm>
          <a:prstGeom prst="rect">
            <a:avLst/>
          </a:prstGeom>
        </p:spPr>
      </p:pic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262393" y="1717675"/>
            <a:ext cx="8106543" cy="4826248"/>
          </a:xfrm>
        </p:spPr>
        <p:txBody>
          <a:bodyPr>
            <a:normAutofit/>
          </a:bodyPr>
          <a:lstStyle/>
          <a:p>
            <a:r>
              <a:rPr lang="zh-CN" altLang="zh-CN" dirty="0"/>
              <a:t>操作系统：</a:t>
            </a:r>
            <a:r>
              <a:rPr lang="en-US" altLang="zh-CN" dirty="0"/>
              <a:t>Windows10 </a:t>
            </a:r>
            <a:endParaRPr lang="zh-CN" altLang="zh-CN" dirty="0"/>
          </a:p>
          <a:p>
            <a:r>
              <a:rPr lang="zh-CN" altLang="zh-CN" dirty="0"/>
              <a:t>软件平台：</a:t>
            </a:r>
            <a:r>
              <a:rPr lang="en-US" altLang="zh-CN" dirty="0"/>
              <a:t>Visual Studio Ultimate 2013(</a:t>
            </a:r>
            <a:r>
              <a:rPr lang="zh-CN" altLang="zh-CN" dirty="0"/>
              <a:t>版</a:t>
            </a:r>
            <a:r>
              <a:rPr lang="en-US" altLang="zh-CN" dirty="0"/>
              <a:t>12.0.21005.1REL) + OPENCV 3.0.0</a:t>
            </a:r>
            <a:endParaRPr lang="zh-CN" altLang="zh-CN" dirty="0"/>
          </a:p>
          <a:p>
            <a:r>
              <a:rPr lang="zh-CN" altLang="zh-CN" dirty="0"/>
              <a:t>运行时图片位置与新建项目位置相同。</a:t>
            </a:r>
          </a:p>
          <a:p>
            <a:r>
              <a:rPr lang="zh-CN" altLang="en-US" dirty="0"/>
              <a:t>如：</a:t>
            </a:r>
            <a:r>
              <a:rPr lang="en-US" altLang="zh-CN" dirty="0"/>
              <a:t>E:\tools\VScourse\ex1_1_demo\ex1_1_demo</a:t>
            </a:r>
            <a:endParaRPr lang="zh-CN" altLang="zh-CN" dirty="0"/>
          </a:p>
          <a:p>
            <a:r>
              <a:rPr lang="zh-CN" altLang="zh-CN" dirty="0"/>
              <a:t>将</a:t>
            </a:r>
            <a:r>
              <a:rPr lang="en-US" altLang="zh-CN" dirty="0"/>
              <a:t>poison1.cpp</a:t>
            </a:r>
            <a:r>
              <a:rPr lang="zh-CN" altLang="zh-CN" dirty="0"/>
              <a:t>添加到源文件进行运行，</a:t>
            </a:r>
            <a:endParaRPr lang="en-US" altLang="zh-CN" dirty="0"/>
          </a:p>
          <a:p>
            <a:r>
              <a:rPr lang="zh-CN" altLang="zh-CN" dirty="0"/>
              <a:t>即可得到</a:t>
            </a:r>
            <a:r>
              <a:rPr lang="en-US" altLang="zh-CN" dirty="0"/>
              <a:t>resultV1_V1_2.jpg</a:t>
            </a:r>
            <a:endParaRPr lang="zh-CN" altLang="zh-CN" dirty="0"/>
          </a:p>
          <a:p>
            <a:r>
              <a:rPr lang="zh-CN" altLang="zh-CN" dirty="0"/>
              <a:t>将</a:t>
            </a:r>
            <a:r>
              <a:rPr lang="en-US" altLang="zh-CN" dirty="0"/>
              <a:t>poison2.cpp</a:t>
            </a:r>
            <a:r>
              <a:rPr lang="zh-CN" altLang="zh-CN" dirty="0"/>
              <a:t>添加到源文件进行运行，</a:t>
            </a:r>
            <a:endParaRPr lang="en-US" altLang="zh-CN" dirty="0"/>
          </a:p>
          <a:p>
            <a:r>
              <a:rPr lang="zh-CN" altLang="zh-CN" dirty="0"/>
              <a:t>即可得到</a:t>
            </a:r>
            <a:r>
              <a:rPr lang="en-US" altLang="zh-CN" dirty="0"/>
              <a:t>resultV3_V4.jpg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zh-CN" dirty="0"/>
              <a:t>程序使用方法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0207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b="1" dirty="0"/>
              <a:t>（</a:t>
            </a:r>
            <a:r>
              <a:rPr lang="en-US" altLang="zh-CN" b="1" dirty="0"/>
              <a:t>1</a:t>
            </a:r>
            <a:r>
              <a:rPr lang="zh-CN" altLang="en-US" b="1" dirty="0"/>
              <a:t>）</a:t>
            </a:r>
            <a:r>
              <a:rPr lang="zh-CN" altLang="zh-CN" b="1" dirty="0"/>
              <a:t>打开</a:t>
            </a:r>
            <a:r>
              <a:rPr lang="en-US" altLang="zh-CN" b="1" dirty="0"/>
              <a:t>VS2013</a:t>
            </a:r>
          </a:p>
          <a:p>
            <a:r>
              <a:rPr lang="zh-CN" altLang="en-US" b="1" dirty="0"/>
              <a:t>（</a:t>
            </a:r>
            <a:r>
              <a:rPr lang="en-US" altLang="zh-CN" b="1" dirty="0"/>
              <a:t>2</a:t>
            </a:r>
            <a:r>
              <a:rPr lang="zh-CN" altLang="en-US" b="1" dirty="0"/>
              <a:t>）</a:t>
            </a:r>
            <a:r>
              <a:rPr lang="zh-CN" altLang="zh-CN" b="1" dirty="0"/>
              <a:t>新建空白</a:t>
            </a:r>
            <a:r>
              <a:rPr lang="en-US" altLang="zh-CN" b="1" dirty="0"/>
              <a:t>Win32</a:t>
            </a:r>
            <a:r>
              <a:rPr lang="zh-CN" altLang="zh-CN" b="1" dirty="0"/>
              <a:t>控制台应用程序</a:t>
            </a:r>
            <a:r>
              <a:rPr lang="en-US" altLang="zh-CN" b="1" dirty="0"/>
              <a:t>ex1_1_demo</a:t>
            </a:r>
          </a:p>
          <a:p>
            <a:r>
              <a:rPr lang="zh-CN" altLang="en-US" b="1" dirty="0"/>
              <a:t>（</a:t>
            </a:r>
            <a:r>
              <a:rPr lang="en-US" altLang="zh-CN" b="1" dirty="0"/>
              <a:t>3</a:t>
            </a:r>
            <a:r>
              <a:rPr lang="zh-CN" altLang="en-US" b="1" dirty="0"/>
              <a:t>）</a:t>
            </a:r>
            <a:r>
              <a:rPr lang="zh-CN" altLang="zh-CN" b="1" dirty="0"/>
              <a:t>配置属性表文件</a:t>
            </a:r>
            <a:endParaRPr lang="en-US" altLang="zh-CN" b="1" dirty="0"/>
          </a:p>
          <a:p>
            <a:r>
              <a:rPr lang="zh-CN" altLang="en-US" b="1" kern="100" dirty="0">
                <a:latin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b="1" kern="100" dirty="0">
                <a:latin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b="1" kern="100" dirty="0">
                <a:latin typeface="黑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zh-CN" b="1" kern="100" dirty="0">
                <a:ea typeface="黑体" panose="02010609060101010101" pitchFamily="49" charset="-122"/>
                <a:cs typeface="Times New Roman" panose="02020603050405020304" pitchFamily="18" charset="0"/>
              </a:rPr>
              <a:t>将配置好的属性表文件添加到属性管理器</a:t>
            </a:r>
            <a:endParaRPr lang="en-US" altLang="zh-CN" b="1" kern="100" dirty="0"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b="1" dirty="0"/>
              <a:t>（</a:t>
            </a:r>
            <a:r>
              <a:rPr lang="en-US" altLang="zh-CN" b="1" dirty="0"/>
              <a:t>5</a:t>
            </a:r>
            <a:r>
              <a:rPr lang="zh-CN" altLang="en-US" b="1" dirty="0"/>
              <a:t>）</a:t>
            </a:r>
            <a:r>
              <a:rPr lang="zh-CN" altLang="zh-CN" b="1" dirty="0"/>
              <a:t>添加源程序</a:t>
            </a:r>
          </a:p>
          <a:p>
            <a:endParaRPr lang="en-US" altLang="zh-CN" b="1" kern="100" dirty="0"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zh-CN" b="1" dirty="0"/>
          </a:p>
          <a:p>
            <a:endParaRPr lang="zh-CN" altLang="zh-CN" b="1" dirty="0"/>
          </a:p>
          <a:p>
            <a:endParaRPr lang="en-US" altLang="zh-CN" b="1" dirty="0"/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zh-CN" dirty="0"/>
              <a:t>程序使用方法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3845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3760966" cy="4826248"/>
          </a:xfrm>
        </p:spPr>
        <p:txBody>
          <a:bodyPr/>
          <a:lstStyle/>
          <a:p>
            <a:r>
              <a:rPr lang="zh-CN" altLang="en-US" b="1" dirty="0"/>
              <a:t>（</a:t>
            </a:r>
            <a:r>
              <a:rPr lang="en-US" altLang="zh-CN" b="1" dirty="0"/>
              <a:t>1</a:t>
            </a:r>
            <a:r>
              <a:rPr lang="zh-CN" altLang="en-US" b="1" dirty="0"/>
              <a:t>）</a:t>
            </a:r>
            <a:r>
              <a:rPr lang="zh-CN" altLang="zh-CN" b="1" dirty="0"/>
              <a:t>双击打开</a:t>
            </a:r>
            <a:r>
              <a:rPr lang="en-US" altLang="zh-CN" b="1" dirty="0"/>
              <a:t>VS2013</a:t>
            </a:r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（</a:t>
            </a:r>
            <a:r>
              <a:rPr lang="en-US" altLang="zh-CN" b="1" dirty="0"/>
              <a:t>2</a:t>
            </a:r>
            <a:r>
              <a:rPr lang="zh-CN" altLang="en-US" b="1" dirty="0"/>
              <a:t>）</a:t>
            </a:r>
            <a:r>
              <a:rPr lang="zh-CN" altLang="zh-CN" b="1" dirty="0"/>
              <a:t>新建空白</a:t>
            </a:r>
            <a:r>
              <a:rPr lang="en-US" altLang="zh-CN" b="1" dirty="0"/>
              <a:t>Win32</a:t>
            </a:r>
            <a:r>
              <a:rPr lang="zh-CN" altLang="zh-CN" b="1" dirty="0"/>
              <a:t>控制台应用程序</a:t>
            </a:r>
            <a:r>
              <a:rPr lang="en-US" altLang="zh-CN" b="1" dirty="0"/>
              <a:t>ex1_1_demo</a:t>
            </a:r>
            <a:endParaRPr lang="zh-CN" altLang="zh-CN" b="1" dirty="0"/>
          </a:p>
          <a:p>
            <a:pPr lvl="1"/>
            <a:r>
              <a:rPr lang="zh-CN" altLang="zh-CN" b="1" dirty="0"/>
              <a:t>文件</a:t>
            </a:r>
            <a:r>
              <a:rPr lang="en-US" altLang="zh-CN" b="1" dirty="0"/>
              <a:t>--</a:t>
            </a:r>
            <a:r>
              <a:rPr lang="zh-CN" altLang="zh-CN" b="1" dirty="0"/>
              <a:t>新建</a:t>
            </a:r>
            <a:r>
              <a:rPr lang="en-US" altLang="zh-CN" b="1" dirty="0"/>
              <a:t>--</a:t>
            </a:r>
            <a:r>
              <a:rPr lang="zh-CN" altLang="zh-CN" b="1" dirty="0"/>
              <a:t>项目</a:t>
            </a:r>
            <a:r>
              <a:rPr lang="en-US" altLang="zh-CN" dirty="0"/>
              <a:t>(</a:t>
            </a:r>
            <a:r>
              <a:rPr lang="zh-CN" altLang="zh-CN" dirty="0"/>
              <a:t>单击</a:t>
            </a:r>
            <a:r>
              <a:rPr lang="zh-CN" altLang="zh-CN" b="1" dirty="0"/>
              <a:t>浏览</a:t>
            </a:r>
            <a:r>
              <a:rPr lang="zh-CN" altLang="zh-CN" dirty="0"/>
              <a:t>选择存储位置</a:t>
            </a:r>
            <a:r>
              <a:rPr lang="en-US" altLang="zh-CN" dirty="0"/>
              <a:t>)</a:t>
            </a:r>
            <a:endParaRPr lang="zh-CN" altLang="zh-CN" dirty="0"/>
          </a:p>
          <a:p>
            <a:pPr lvl="1"/>
            <a:r>
              <a:rPr lang="zh-CN" altLang="zh-CN" b="1" dirty="0"/>
              <a:t>确定</a:t>
            </a:r>
            <a:r>
              <a:rPr lang="en-US" altLang="zh-CN" b="1" dirty="0"/>
              <a:t>--</a:t>
            </a:r>
            <a:r>
              <a:rPr lang="zh-CN" altLang="zh-CN" b="1" dirty="0"/>
              <a:t>下一步</a:t>
            </a:r>
            <a:r>
              <a:rPr lang="en-US" altLang="zh-CN" b="1" dirty="0"/>
              <a:t>--</a:t>
            </a:r>
            <a:r>
              <a:rPr lang="zh-CN" altLang="zh-CN" b="1" dirty="0"/>
              <a:t>空项目</a:t>
            </a:r>
            <a:r>
              <a:rPr lang="en-US" altLang="zh-CN" b="1" dirty="0"/>
              <a:t>--</a:t>
            </a:r>
            <a:r>
              <a:rPr lang="zh-CN" altLang="zh-CN" b="1" dirty="0"/>
              <a:t>完成</a:t>
            </a:r>
            <a:endParaRPr lang="zh-CN" altLang="zh-CN" dirty="0"/>
          </a:p>
          <a:p>
            <a:pPr lvl="1"/>
            <a:endParaRPr lang="zh-CN" altLang="zh-CN" b="1" dirty="0"/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zh-CN" dirty="0"/>
              <a:t>程序使用方法</a:t>
            </a:r>
            <a:endParaRPr lang="zh-CN" altLang="en-US" dirty="0"/>
          </a:p>
        </p:txBody>
      </p:sp>
      <p:pic>
        <p:nvPicPr>
          <p:cNvPr id="10" name="图片 9"/>
          <p:cNvPicPr/>
          <p:nvPr/>
        </p:nvPicPr>
        <p:blipFill>
          <a:blip r:embed="rId2"/>
          <a:stretch>
            <a:fillRect/>
          </a:stretch>
        </p:blipFill>
        <p:spPr>
          <a:xfrm>
            <a:off x="836024" y="2249532"/>
            <a:ext cx="2560320" cy="861060"/>
          </a:xfrm>
          <a:prstGeom prst="rect">
            <a:avLst/>
          </a:prstGeom>
        </p:spPr>
      </p:pic>
      <p:pic>
        <p:nvPicPr>
          <p:cNvPr id="13" name="内容占位符 12"/>
          <p:cNvPicPr>
            <a:picLocks noGrp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023360" y="1891845"/>
            <a:ext cx="5007428" cy="376872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120267" y="5688326"/>
            <a:ext cx="5581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Fig 2</a:t>
            </a:r>
            <a:endParaRPr lang="zh-CN" altLang="en-US" sz="1400" dirty="0"/>
          </a:p>
        </p:txBody>
      </p:sp>
      <p:sp>
        <p:nvSpPr>
          <p:cNvPr id="14" name="矩形 13"/>
          <p:cNvSpPr/>
          <p:nvPr/>
        </p:nvSpPr>
        <p:spPr>
          <a:xfrm>
            <a:off x="1812254" y="3110592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Fig1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6572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b="1" dirty="0"/>
              <a:t>（</a:t>
            </a:r>
            <a:r>
              <a:rPr lang="en-US" altLang="zh-CN" b="1" dirty="0"/>
              <a:t>3</a:t>
            </a:r>
            <a:r>
              <a:rPr lang="zh-CN" altLang="en-US" b="1" dirty="0"/>
              <a:t>）</a:t>
            </a:r>
            <a:r>
              <a:rPr lang="zh-CN" altLang="zh-CN" b="1" dirty="0"/>
              <a:t>配置属性表文件</a:t>
            </a:r>
          </a:p>
          <a:p>
            <a:r>
              <a:rPr lang="en-US" altLang="zh-CN" b="1" u="sng" dirty="0" err="1">
                <a:hlinkClick r:id="rId2"/>
              </a:rPr>
              <a:t>OpenCV</a:t>
            </a:r>
            <a:r>
              <a:rPr lang="en-US" altLang="zh-CN" b="1" u="sng" dirty="0">
                <a:hlinkClick r:id="rId2"/>
              </a:rPr>
              <a:t> - win7+vs2013(2012)+opencv3.0.0 </a:t>
            </a:r>
            <a:r>
              <a:rPr lang="en-US" altLang="zh-CN" b="1" u="sng" dirty="0" err="1">
                <a:hlinkClick r:id="rId2"/>
              </a:rPr>
              <a:t>环境配置</a:t>
            </a:r>
            <a:r>
              <a:rPr lang="en-US" altLang="zh-CN" b="1" u="sng" dirty="0">
                <a:hlinkClick r:id="rId2"/>
              </a:rPr>
              <a:t> （以及配置技巧）</a:t>
            </a:r>
            <a:r>
              <a:rPr lang="en-US" altLang="zh-CN" dirty="0"/>
              <a:t>win10</a:t>
            </a:r>
            <a:r>
              <a:rPr lang="zh-CN" altLang="en-US" dirty="0"/>
              <a:t>亲试可用。</a:t>
            </a:r>
          </a:p>
          <a:p>
            <a:r>
              <a:rPr lang="zh-CN" altLang="en-US" dirty="0"/>
              <a:t>存储属性表文件备用。</a:t>
            </a:r>
            <a:r>
              <a:rPr lang="en-US" altLang="zh-CN" dirty="0" err="1"/>
              <a:t>opencv</a:t>
            </a:r>
            <a:r>
              <a:rPr lang="zh-CN" altLang="en-US" dirty="0"/>
              <a:t>的安装位置不同，配置属性表也不同。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zh-CN" dirty="0"/>
              <a:t>程序使用方法</a:t>
            </a:r>
            <a:endParaRPr lang="zh-CN" altLang="en-US" dirty="0"/>
          </a:p>
        </p:txBody>
      </p:sp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590819" y="3761027"/>
            <a:ext cx="8178574" cy="57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85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b="1" kern="100" dirty="0">
                <a:latin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b="1" kern="100" dirty="0">
                <a:latin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b="1" kern="100" dirty="0">
                <a:latin typeface="黑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zh-CN" b="1" kern="100" dirty="0">
                <a:ea typeface="黑体" panose="02010609060101010101" pitchFamily="49" charset="-122"/>
                <a:cs typeface="Times New Roman" panose="02020603050405020304" pitchFamily="18" charset="0"/>
              </a:rPr>
              <a:t>将配置好的属性表文件添加到属性管理器</a:t>
            </a:r>
            <a:endParaRPr lang="en-US" altLang="zh-CN" b="1" kern="100" dirty="0"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dirty="0"/>
              <a:t>将上面个文件复制粘贴到</a:t>
            </a:r>
            <a:r>
              <a:rPr lang="en-US" altLang="zh-CN" dirty="0"/>
              <a:t>ex1_1_demo</a:t>
            </a:r>
            <a:r>
              <a:rPr lang="zh-CN" altLang="zh-CN" dirty="0"/>
              <a:t>所在文件夹下，例如本例中，文件目录为</a:t>
            </a:r>
            <a:r>
              <a:rPr lang="en-US" altLang="zh-CN" dirty="0"/>
              <a:t>E:\tools\VScourse\ex1_1_demo</a:t>
            </a:r>
            <a:endParaRPr lang="zh-CN" altLang="zh-CN" dirty="0"/>
          </a:p>
          <a:p>
            <a:r>
              <a:rPr lang="zh-CN" altLang="zh-CN" dirty="0"/>
              <a:t>在属性管理器</a:t>
            </a:r>
            <a:r>
              <a:rPr lang="zh-CN" altLang="zh-CN" b="1" dirty="0"/>
              <a:t>右击</a:t>
            </a:r>
            <a:r>
              <a:rPr lang="en-US" altLang="zh-CN" b="1" dirty="0"/>
              <a:t>Debug|Win32</a:t>
            </a:r>
            <a:r>
              <a:rPr lang="zh-CN" altLang="zh-CN" dirty="0"/>
              <a:t>，如</a:t>
            </a:r>
            <a:r>
              <a:rPr lang="en-US" altLang="zh-CN" dirty="0"/>
              <a:t>Fig3</a:t>
            </a:r>
            <a:r>
              <a:rPr lang="zh-CN" altLang="zh-CN" dirty="0"/>
              <a:t>。</a:t>
            </a:r>
          </a:p>
          <a:p>
            <a:r>
              <a:rPr lang="zh-CN" altLang="zh-CN" b="1" dirty="0"/>
              <a:t>添加现有属性表</a:t>
            </a:r>
            <a:r>
              <a:rPr lang="zh-CN" altLang="zh-CN" dirty="0"/>
              <a:t>，如</a:t>
            </a:r>
            <a:r>
              <a:rPr lang="en-US" altLang="zh-CN" dirty="0"/>
              <a:t>Fig4</a:t>
            </a:r>
            <a:r>
              <a:rPr lang="zh-CN" altLang="zh-CN" dirty="0"/>
              <a:t>。</a:t>
            </a:r>
          </a:p>
          <a:p>
            <a:r>
              <a:rPr lang="zh-CN" altLang="zh-CN" dirty="0"/>
              <a:t>单击</a:t>
            </a:r>
            <a:r>
              <a:rPr lang="zh-CN" altLang="zh-CN" b="1" dirty="0"/>
              <a:t>打开</a:t>
            </a:r>
            <a:endParaRPr lang="zh-CN" altLang="zh-CN" dirty="0"/>
          </a:p>
          <a:p>
            <a:r>
              <a:rPr lang="zh-CN" altLang="zh-CN" dirty="0"/>
              <a:t>同理，添加</a:t>
            </a:r>
            <a:r>
              <a:rPr lang="en-US" altLang="zh-CN" dirty="0" err="1"/>
              <a:t>opencv_release.props</a:t>
            </a:r>
            <a:r>
              <a:rPr lang="en-US" altLang="zh-CN" dirty="0"/>
              <a:t>, </a:t>
            </a:r>
            <a:r>
              <a:rPr lang="zh-CN" altLang="zh-CN" dirty="0"/>
              <a:t>在属性管理器右击</a:t>
            </a:r>
            <a:r>
              <a:rPr lang="en-US" altLang="zh-CN" dirty="0"/>
              <a:t>Release|Win32, </a:t>
            </a:r>
            <a:r>
              <a:rPr lang="zh-CN" altLang="zh-CN" dirty="0"/>
              <a:t>添加现有属性表</a:t>
            </a:r>
            <a:r>
              <a:rPr lang="en-US" altLang="zh-CN" dirty="0"/>
              <a:t>, </a:t>
            </a:r>
            <a:r>
              <a:rPr lang="zh-CN" altLang="zh-CN" dirty="0"/>
              <a:t>单击打开</a:t>
            </a:r>
            <a:r>
              <a:rPr lang="en-US" altLang="zh-CN" dirty="0"/>
              <a:t>(</a:t>
            </a:r>
            <a:r>
              <a:rPr lang="zh-CN" altLang="zh-CN" dirty="0"/>
              <a:t>若只在</a:t>
            </a:r>
            <a:r>
              <a:rPr lang="en-US" altLang="zh-CN" dirty="0"/>
              <a:t>debug</a:t>
            </a:r>
            <a:r>
              <a:rPr lang="zh-CN" altLang="zh-CN" dirty="0"/>
              <a:t>模式下运行，此步骤可以省略</a:t>
            </a:r>
            <a:r>
              <a:rPr lang="en-US" altLang="zh-CN" dirty="0"/>
              <a:t>)</a:t>
            </a:r>
          </a:p>
          <a:p>
            <a:r>
              <a:rPr lang="zh-CN" altLang="zh-CN" dirty="0"/>
              <a:t>若没有看到属性管理器，则单击</a:t>
            </a:r>
            <a:r>
              <a:rPr lang="zh-CN" altLang="zh-CN" b="1" dirty="0"/>
              <a:t>视图</a:t>
            </a:r>
            <a:r>
              <a:rPr lang="en-US" altLang="zh-CN" b="1" dirty="0"/>
              <a:t>--</a:t>
            </a:r>
            <a:r>
              <a:rPr lang="zh-CN" altLang="zh-CN" b="1" dirty="0"/>
              <a:t>其他窗口</a:t>
            </a:r>
            <a:r>
              <a:rPr lang="en-US" altLang="zh-CN" b="1" dirty="0"/>
              <a:t>--</a:t>
            </a:r>
            <a:r>
              <a:rPr lang="zh-CN" altLang="zh-CN" b="1" dirty="0"/>
              <a:t>属性管理器</a:t>
            </a:r>
            <a:r>
              <a:rPr lang="zh-CN" altLang="zh-CN" dirty="0"/>
              <a:t>，将其调出。</a:t>
            </a:r>
          </a:p>
          <a:p>
            <a:endParaRPr lang="zh-CN" altLang="zh-CN" dirty="0"/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zh-CN" dirty="0"/>
              <a:t>程序使用方法</a:t>
            </a:r>
            <a:endParaRPr lang="zh-CN" altLang="en-US" dirty="0"/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37166" y="1627285"/>
            <a:ext cx="2505196" cy="246555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042362" y="3811109"/>
            <a:ext cx="5581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Fig 3</a:t>
            </a:r>
            <a:endParaRPr lang="zh-CN" altLang="en-US" sz="1400" dirty="0"/>
          </a:p>
        </p:txBody>
      </p:sp>
      <p:pic>
        <p:nvPicPr>
          <p:cNvPr id="12" name="图片 11"/>
          <p:cNvPicPr/>
          <p:nvPr/>
        </p:nvPicPr>
        <p:blipFill>
          <a:blip r:embed="rId4"/>
          <a:stretch>
            <a:fillRect/>
          </a:stretch>
        </p:blipFill>
        <p:spPr>
          <a:xfrm>
            <a:off x="4537166" y="4168527"/>
            <a:ext cx="4032430" cy="259803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566422" y="5553958"/>
            <a:ext cx="95188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0"/>
              </a:spcAft>
            </a:pPr>
            <a:r>
              <a:rPr lang="en-US" altLang="zh-CN" sz="1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Fig 4</a:t>
            </a:r>
            <a:endParaRPr lang="zh-CN" altLang="zh-CN" sz="11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0475570"/>
      </p:ext>
    </p:extLst>
  </p:cSld>
  <p:clrMapOvr>
    <a:masterClrMapping/>
  </p:clrMapOvr>
</p:sld>
</file>

<file path=ppt/theme/theme1.xml><?xml version="1.0" encoding="utf-8"?>
<a:theme xmlns:a="http://schemas.openxmlformats.org/drawingml/2006/main" name="2016-VI主题-蓝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-蓝" id="{1B918C6D-2D61-4306-88BA-3CA31BAAF13F}" vid="{A734D909-B61D-48C4-8B37-4CE49734400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2016-VI主题-蓝</Template>
  <TotalTime>1046</TotalTime>
  <Words>820</Words>
  <Application>Microsoft Office PowerPoint</Application>
  <PresentationFormat>全屏显示(4:3)</PresentationFormat>
  <Paragraphs>143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等线</vt:lpstr>
      <vt:lpstr>等线 Light</vt:lpstr>
      <vt:lpstr>黑体</vt:lpstr>
      <vt:lpstr>宋体</vt:lpstr>
      <vt:lpstr>微软雅黑</vt:lpstr>
      <vt:lpstr>Arial</vt:lpstr>
      <vt:lpstr>Calibri</vt:lpstr>
      <vt:lpstr>Times New Roman</vt:lpstr>
      <vt:lpstr>2016-VI主题-蓝</vt:lpstr>
      <vt:lpstr>图像融合</vt:lpstr>
      <vt:lpstr>目录 Contents</vt:lpstr>
      <vt:lpstr>1.图像融合效果图（1）</vt:lpstr>
      <vt:lpstr>1.图像融合效果图（2）</vt:lpstr>
      <vt:lpstr>2.程序使用方法</vt:lpstr>
      <vt:lpstr>2.程序使用方法</vt:lpstr>
      <vt:lpstr>2.程序使用方法</vt:lpstr>
      <vt:lpstr>2.程序使用方法</vt:lpstr>
      <vt:lpstr>2.程序使用方法</vt:lpstr>
      <vt:lpstr>2.程序使用方法</vt:lpstr>
      <vt:lpstr>3.算法介绍</vt:lpstr>
      <vt:lpstr>3.算法介绍——图像融合效果图（1）</vt:lpstr>
      <vt:lpstr>3.算法介绍</vt:lpstr>
      <vt:lpstr>3.算法介绍</vt:lpstr>
      <vt:lpstr>3.算法介绍</vt:lpstr>
      <vt:lpstr>3.算法介绍</vt:lpstr>
      <vt:lpstr>3.算法介绍——图像融合效果图（2）</vt:lpstr>
      <vt:lpstr>3.算法介绍</vt:lpstr>
      <vt:lpstr>3.算法介绍</vt:lpstr>
      <vt:lpstr>3.算法介绍</vt:lpstr>
      <vt:lpstr>3.算法介绍</vt:lpstr>
      <vt:lpstr>3.算法介绍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沈小丹</dc:creator>
  <cp:lastModifiedBy>周 伟艳</cp:lastModifiedBy>
  <cp:revision>64</cp:revision>
  <dcterms:created xsi:type="dcterms:W3CDTF">2016-04-20T02:59:17Z</dcterms:created>
  <dcterms:modified xsi:type="dcterms:W3CDTF">2018-06-08T15:13:24Z</dcterms:modified>
</cp:coreProperties>
</file>